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9" r:id="rId3"/>
    <p:sldId id="288" r:id="rId4"/>
    <p:sldId id="257" r:id="rId5"/>
    <p:sldId id="294" r:id="rId6"/>
    <p:sldId id="291" r:id="rId7"/>
    <p:sldId id="290" r:id="rId8"/>
    <p:sldId id="292" r:id="rId9"/>
    <p:sldId id="293" r:id="rId10"/>
    <p:sldId id="313" r:id="rId11"/>
    <p:sldId id="297" r:id="rId12"/>
    <p:sldId id="299" r:id="rId13"/>
    <p:sldId id="307" r:id="rId14"/>
    <p:sldId id="298" r:id="rId15"/>
    <p:sldId id="300" r:id="rId16"/>
    <p:sldId id="303" r:id="rId17"/>
    <p:sldId id="304" r:id="rId18"/>
    <p:sldId id="295" r:id="rId19"/>
    <p:sldId id="309" r:id="rId20"/>
    <p:sldId id="310" r:id="rId21"/>
    <p:sldId id="311" r:id="rId22"/>
    <p:sldId id="31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70"/>
    <p:restoredTop sz="95890"/>
  </p:normalViewPr>
  <p:slideViewPr>
    <p:cSldViewPr snapToGrid="0" snapToObjects="1">
      <p:cViewPr varScale="1">
        <p:scale>
          <a:sx n="63" d="100"/>
          <a:sy n="63" d="100"/>
        </p:scale>
        <p:origin x="5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82F16-9BBC-4081-9D40-0DEAD7EABE30}"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D74920F3-5833-4B62-B392-31912E53E5FC}">
      <dgm:prSet/>
      <dgm:spPr>
        <a:solidFill>
          <a:schemeClr val="accent1">
            <a:lumMod val="40000"/>
            <a:lumOff val="60000"/>
          </a:schemeClr>
        </a:solidFill>
      </dgm:spPr>
      <dgm:t>
        <a:bodyPr/>
        <a:lstStyle/>
        <a:p>
          <a:r>
            <a:rPr lang="en-US" dirty="0">
              <a:solidFill>
                <a:schemeClr val="tx1"/>
              </a:solidFill>
            </a:rPr>
            <a:t>Research that explored the lives of students attending adult special education (ASE) and their experiences of oppression as well as the ways this study influences my thinking as an educator and researcher.</a:t>
          </a:r>
        </a:p>
      </dgm:t>
    </dgm:pt>
    <dgm:pt modelId="{EA211465-32D2-47C9-9535-CC4D9178EDC6}" type="parTrans" cxnId="{992F1122-AF5B-4643-9D55-1E1B0AE652DA}">
      <dgm:prSet/>
      <dgm:spPr/>
      <dgm:t>
        <a:bodyPr/>
        <a:lstStyle/>
        <a:p>
          <a:endParaRPr lang="en-US"/>
        </a:p>
      </dgm:t>
    </dgm:pt>
    <dgm:pt modelId="{E140ED78-B49E-4C4E-9E7D-E8763903ECE9}" type="sibTrans" cxnId="{992F1122-AF5B-4643-9D55-1E1B0AE652DA}">
      <dgm:prSet/>
      <dgm:spPr/>
      <dgm:t>
        <a:bodyPr/>
        <a:lstStyle/>
        <a:p>
          <a:endParaRPr lang="en-US"/>
        </a:p>
      </dgm:t>
    </dgm:pt>
    <dgm:pt modelId="{406C637D-B89D-4437-8D63-5FF28BB6450C}">
      <dgm:prSet/>
      <dgm:spPr>
        <a:solidFill>
          <a:schemeClr val="accent2">
            <a:lumMod val="60000"/>
            <a:lumOff val="40000"/>
          </a:schemeClr>
        </a:solidFill>
      </dgm:spPr>
      <dgm:t>
        <a:bodyPr/>
        <a:lstStyle/>
        <a:p>
          <a:r>
            <a:rPr lang="en-US" b="1" dirty="0">
              <a:solidFill>
                <a:schemeClr val="tx1"/>
              </a:solidFill>
            </a:rPr>
            <a:t>Dissertation Title: </a:t>
          </a:r>
          <a:r>
            <a:rPr lang="en-CA" i="1" dirty="0">
              <a:solidFill>
                <a:schemeClr val="tx1"/>
              </a:solidFill>
            </a:rPr>
            <a:t>“I was planning on going to actual real school rather than a program like this”; Students with intellectual disabilities informing adult special education.</a:t>
          </a:r>
          <a:endParaRPr lang="en-US" dirty="0">
            <a:solidFill>
              <a:schemeClr val="tx1"/>
            </a:solidFill>
          </a:endParaRPr>
        </a:p>
      </dgm:t>
    </dgm:pt>
    <dgm:pt modelId="{8F14CB15-2C39-423F-888C-804915921A7E}" type="parTrans" cxnId="{01794910-8798-4F42-9BEF-EBA0A645EF62}">
      <dgm:prSet/>
      <dgm:spPr/>
      <dgm:t>
        <a:bodyPr/>
        <a:lstStyle/>
        <a:p>
          <a:endParaRPr lang="en-US"/>
        </a:p>
      </dgm:t>
    </dgm:pt>
    <dgm:pt modelId="{79E484F6-3431-4BD8-AC85-1B754C0864D5}" type="sibTrans" cxnId="{01794910-8798-4F42-9BEF-EBA0A645EF62}">
      <dgm:prSet/>
      <dgm:spPr/>
      <dgm:t>
        <a:bodyPr/>
        <a:lstStyle/>
        <a:p>
          <a:endParaRPr lang="en-US"/>
        </a:p>
      </dgm:t>
    </dgm:pt>
    <dgm:pt modelId="{FD841467-7611-7E4C-A059-3652481DC268}" type="pres">
      <dgm:prSet presAssocID="{29382F16-9BBC-4081-9D40-0DEAD7EABE30}" presName="diagram" presStyleCnt="0">
        <dgm:presLayoutVars>
          <dgm:dir/>
          <dgm:resizeHandles val="exact"/>
        </dgm:presLayoutVars>
      </dgm:prSet>
      <dgm:spPr/>
      <dgm:t>
        <a:bodyPr/>
        <a:lstStyle/>
        <a:p>
          <a:endParaRPr lang="en-US"/>
        </a:p>
      </dgm:t>
    </dgm:pt>
    <dgm:pt modelId="{2F507531-7ABC-944E-9C22-79A4EDC03C09}" type="pres">
      <dgm:prSet presAssocID="{D74920F3-5833-4B62-B392-31912E53E5FC}" presName="node" presStyleLbl="node1" presStyleIdx="0" presStyleCnt="2">
        <dgm:presLayoutVars>
          <dgm:bulletEnabled val="1"/>
        </dgm:presLayoutVars>
      </dgm:prSet>
      <dgm:spPr/>
      <dgm:t>
        <a:bodyPr/>
        <a:lstStyle/>
        <a:p>
          <a:endParaRPr lang="en-US"/>
        </a:p>
      </dgm:t>
    </dgm:pt>
    <dgm:pt modelId="{1B3BDC57-E20A-9245-A18F-32C50FD8C680}" type="pres">
      <dgm:prSet presAssocID="{E140ED78-B49E-4C4E-9E7D-E8763903ECE9}" presName="sibTrans" presStyleCnt="0"/>
      <dgm:spPr/>
    </dgm:pt>
    <dgm:pt modelId="{77FE7A07-8B44-8B45-AF3B-8DDD427D74A5}" type="pres">
      <dgm:prSet presAssocID="{406C637D-B89D-4437-8D63-5FF28BB6450C}" presName="node" presStyleLbl="node1" presStyleIdx="1" presStyleCnt="2">
        <dgm:presLayoutVars>
          <dgm:bulletEnabled val="1"/>
        </dgm:presLayoutVars>
      </dgm:prSet>
      <dgm:spPr/>
      <dgm:t>
        <a:bodyPr/>
        <a:lstStyle/>
        <a:p>
          <a:endParaRPr lang="en-US"/>
        </a:p>
      </dgm:t>
    </dgm:pt>
  </dgm:ptLst>
  <dgm:cxnLst>
    <dgm:cxn modelId="{68D66DEC-E2CA-8A4E-8D13-C450FD13809F}" type="presOf" srcId="{D74920F3-5833-4B62-B392-31912E53E5FC}" destId="{2F507531-7ABC-944E-9C22-79A4EDC03C09}" srcOrd="0" destOrd="0" presId="urn:microsoft.com/office/officeart/2005/8/layout/default"/>
    <dgm:cxn modelId="{DF63FE7F-C1AE-CE41-A374-5943FD8D72D9}" type="presOf" srcId="{29382F16-9BBC-4081-9D40-0DEAD7EABE30}" destId="{FD841467-7611-7E4C-A059-3652481DC268}" srcOrd="0" destOrd="0" presId="urn:microsoft.com/office/officeart/2005/8/layout/default"/>
    <dgm:cxn modelId="{01794910-8798-4F42-9BEF-EBA0A645EF62}" srcId="{29382F16-9BBC-4081-9D40-0DEAD7EABE30}" destId="{406C637D-B89D-4437-8D63-5FF28BB6450C}" srcOrd="1" destOrd="0" parTransId="{8F14CB15-2C39-423F-888C-804915921A7E}" sibTransId="{79E484F6-3431-4BD8-AC85-1B754C0864D5}"/>
    <dgm:cxn modelId="{992F1122-AF5B-4643-9D55-1E1B0AE652DA}" srcId="{29382F16-9BBC-4081-9D40-0DEAD7EABE30}" destId="{D74920F3-5833-4B62-B392-31912E53E5FC}" srcOrd="0" destOrd="0" parTransId="{EA211465-32D2-47C9-9535-CC4D9178EDC6}" sibTransId="{E140ED78-B49E-4C4E-9E7D-E8763903ECE9}"/>
    <dgm:cxn modelId="{A0109556-C093-3C4B-A587-C838ED8073AA}" type="presOf" srcId="{406C637D-B89D-4437-8D63-5FF28BB6450C}" destId="{77FE7A07-8B44-8B45-AF3B-8DDD427D74A5}" srcOrd="0" destOrd="0" presId="urn:microsoft.com/office/officeart/2005/8/layout/default"/>
    <dgm:cxn modelId="{73A25612-0896-AD4A-A102-5A09305A9DE8}" type="presParOf" srcId="{FD841467-7611-7E4C-A059-3652481DC268}" destId="{2F507531-7ABC-944E-9C22-79A4EDC03C09}" srcOrd="0" destOrd="0" presId="urn:microsoft.com/office/officeart/2005/8/layout/default"/>
    <dgm:cxn modelId="{CF8A67E7-A837-D743-BFC7-32FCBDC75149}" type="presParOf" srcId="{FD841467-7611-7E4C-A059-3652481DC268}" destId="{1B3BDC57-E20A-9245-A18F-32C50FD8C680}" srcOrd="1" destOrd="0" presId="urn:microsoft.com/office/officeart/2005/8/layout/default"/>
    <dgm:cxn modelId="{C4093115-451C-C040-A068-A072D0586BF3}" type="presParOf" srcId="{FD841467-7611-7E4C-A059-3652481DC268}" destId="{77FE7A07-8B44-8B45-AF3B-8DDD427D74A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8CC828-F8DD-4D5C-B9D2-4BD361EABB3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770941F-B94A-4182-8B08-A7171E00B8E1}">
      <dgm:prSet custT="1"/>
      <dgm:spPr/>
      <dgm:t>
        <a:bodyPr/>
        <a:lstStyle/>
        <a:p>
          <a:r>
            <a:rPr lang="en-US" sz="2000" dirty="0"/>
            <a:t>Social Organization through text with Smith </a:t>
          </a:r>
          <a:r>
            <a:rPr lang="en-US" sz="1600" dirty="0"/>
            <a:t>(</a:t>
          </a:r>
          <a:r>
            <a:rPr lang="en-US" sz="1400" dirty="0"/>
            <a:t>1987, 1990) </a:t>
          </a:r>
        </a:p>
      </dgm:t>
    </dgm:pt>
    <dgm:pt modelId="{CFCD2B63-2605-46C7-84AD-4FEDAC4F53DE}" type="parTrans" cxnId="{FB5C5FC8-1CB9-402C-93A1-25F68D4678DF}">
      <dgm:prSet/>
      <dgm:spPr/>
      <dgm:t>
        <a:bodyPr/>
        <a:lstStyle/>
        <a:p>
          <a:endParaRPr lang="en-US"/>
        </a:p>
      </dgm:t>
    </dgm:pt>
    <dgm:pt modelId="{B6C8A9F0-285D-45F6-93C7-8CA975D79C81}" type="sibTrans" cxnId="{FB5C5FC8-1CB9-402C-93A1-25F68D4678DF}">
      <dgm:prSet/>
      <dgm:spPr/>
      <dgm:t>
        <a:bodyPr/>
        <a:lstStyle/>
        <a:p>
          <a:endParaRPr lang="en-US"/>
        </a:p>
      </dgm:t>
    </dgm:pt>
    <dgm:pt modelId="{4D6D6203-19AF-4E7F-8870-A07F7033E982}">
      <dgm:prSet/>
      <dgm:spPr/>
      <dgm:t>
        <a:bodyPr/>
        <a:lstStyle/>
        <a:p>
          <a:r>
            <a:rPr lang="en-US" dirty="0"/>
            <a:t>Segregated and congregated </a:t>
          </a:r>
        </a:p>
      </dgm:t>
    </dgm:pt>
    <dgm:pt modelId="{E0DC7208-7274-4862-AB59-BB0612DA22B6}" type="parTrans" cxnId="{10BA8BC6-8463-4C62-BF46-1130FE0CFB42}">
      <dgm:prSet/>
      <dgm:spPr/>
      <dgm:t>
        <a:bodyPr/>
        <a:lstStyle/>
        <a:p>
          <a:endParaRPr lang="en-US"/>
        </a:p>
      </dgm:t>
    </dgm:pt>
    <dgm:pt modelId="{36E0D815-6D0A-4B3D-8C16-8E15C0EDBC50}" type="sibTrans" cxnId="{10BA8BC6-8463-4C62-BF46-1130FE0CFB42}">
      <dgm:prSet/>
      <dgm:spPr/>
      <dgm:t>
        <a:bodyPr/>
        <a:lstStyle/>
        <a:p>
          <a:endParaRPr lang="en-US"/>
        </a:p>
      </dgm:t>
    </dgm:pt>
    <dgm:pt modelId="{8254EFE8-E052-4530-99CE-107345AE9C9A}">
      <dgm:prSet/>
      <dgm:spPr/>
      <dgm:t>
        <a:bodyPr/>
        <a:lstStyle/>
        <a:p>
          <a:r>
            <a:rPr lang="en-US"/>
            <a:t>Remedial curriculum</a:t>
          </a:r>
        </a:p>
      </dgm:t>
    </dgm:pt>
    <dgm:pt modelId="{ECABF004-96E4-4465-AA56-8CEA8F1F5AD7}" type="parTrans" cxnId="{2BD7D169-C303-4E58-B8FD-D3D2F1455D8D}">
      <dgm:prSet/>
      <dgm:spPr/>
      <dgm:t>
        <a:bodyPr/>
        <a:lstStyle/>
        <a:p>
          <a:endParaRPr lang="en-US"/>
        </a:p>
      </dgm:t>
    </dgm:pt>
    <dgm:pt modelId="{C80D6BE7-8D1B-4F22-A0AD-6C8DE8EC1B56}" type="sibTrans" cxnId="{2BD7D169-C303-4E58-B8FD-D3D2F1455D8D}">
      <dgm:prSet/>
      <dgm:spPr/>
      <dgm:t>
        <a:bodyPr/>
        <a:lstStyle/>
        <a:p>
          <a:endParaRPr lang="en-US"/>
        </a:p>
      </dgm:t>
    </dgm:pt>
    <dgm:pt modelId="{AB6E9B3F-9A51-4F88-9138-9FC937AF1B9B}">
      <dgm:prSet/>
      <dgm:spPr/>
      <dgm:t>
        <a:bodyPr/>
        <a:lstStyle/>
        <a:p>
          <a:r>
            <a:rPr lang="en-US"/>
            <a:t>Rigid admission process</a:t>
          </a:r>
        </a:p>
      </dgm:t>
    </dgm:pt>
    <dgm:pt modelId="{62743F18-A25A-478F-B4CF-3252B04BE0AB}" type="parTrans" cxnId="{EA623555-2393-457D-B48E-2B4C0A8C9BD6}">
      <dgm:prSet/>
      <dgm:spPr/>
      <dgm:t>
        <a:bodyPr/>
        <a:lstStyle/>
        <a:p>
          <a:endParaRPr lang="en-US"/>
        </a:p>
      </dgm:t>
    </dgm:pt>
    <dgm:pt modelId="{E4155029-0730-497F-8D5D-1180AC6EA155}" type="sibTrans" cxnId="{EA623555-2393-457D-B48E-2B4C0A8C9BD6}">
      <dgm:prSet/>
      <dgm:spPr/>
      <dgm:t>
        <a:bodyPr/>
        <a:lstStyle/>
        <a:p>
          <a:endParaRPr lang="en-US"/>
        </a:p>
      </dgm:t>
    </dgm:pt>
    <dgm:pt modelId="{F0EB8CCF-74E4-4870-9397-908FC2D93858}">
      <dgm:prSet/>
      <dgm:spPr/>
      <dgm:t>
        <a:bodyPr/>
        <a:lstStyle/>
        <a:p>
          <a:r>
            <a:rPr lang="en-US" dirty="0"/>
            <a:t>Techniques of Discipline with Foucault (1977, 1982) </a:t>
          </a:r>
        </a:p>
      </dgm:t>
    </dgm:pt>
    <dgm:pt modelId="{CD839239-32FC-4CAA-B357-5B17D82A38D3}" type="parTrans" cxnId="{2A4D2CC3-C014-426B-AB1A-8846E8BC2C2C}">
      <dgm:prSet/>
      <dgm:spPr/>
      <dgm:t>
        <a:bodyPr/>
        <a:lstStyle/>
        <a:p>
          <a:endParaRPr lang="en-US"/>
        </a:p>
      </dgm:t>
    </dgm:pt>
    <dgm:pt modelId="{B75163E7-9C1A-4F31-9759-40CC55FBFC27}" type="sibTrans" cxnId="{2A4D2CC3-C014-426B-AB1A-8846E8BC2C2C}">
      <dgm:prSet/>
      <dgm:spPr/>
      <dgm:t>
        <a:bodyPr/>
        <a:lstStyle/>
        <a:p>
          <a:endParaRPr lang="en-US"/>
        </a:p>
      </dgm:t>
    </dgm:pt>
    <dgm:pt modelId="{99F0CC30-EE43-4B78-810B-9D7C809C0452}">
      <dgm:prSet/>
      <dgm:spPr/>
      <dgm:t>
        <a:bodyPr/>
        <a:lstStyle/>
        <a:p>
          <a:r>
            <a:rPr lang="en-US" dirty="0"/>
            <a:t>Control and manage</a:t>
          </a:r>
        </a:p>
      </dgm:t>
    </dgm:pt>
    <dgm:pt modelId="{6A6EFC84-6891-4164-B9A9-BBFAE2EC028B}" type="parTrans" cxnId="{AE0D580A-5BED-46C9-B4B2-E62D346C8F2D}">
      <dgm:prSet/>
      <dgm:spPr/>
      <dgm:t>
        <a:bodyPr/>
        <a:lstStyle/>
        <a:p>
          <a:endParaRPr lang="en-US"/>
        </a:p>
      </dgm:t>
    </dgm:pt>
    <dgm:pt modelId="{968A5BEC-1E27-49A8-9A2A-1BC632308C26}" type="sibTrans" cxnId="{AE0D580A-5BED-46C9-B4B2-E62D346C8F2D}">
      <dgm:prSet/>
      <dgm:spPr/>
      <dgm:t>
        <a:bodyPr/>
        <a:lstStyle/>
        <a:p>
          <a:endParaRPr lang="en-US"/>
        </a:p>
      </dgm:t>
    </dgm:pt>
    <dgm:pt modelId="{F28ED870-DF3E-4F0E-9E72-40E0F3B20772}">
      <dgm:prSet/>
      <dgm:spPr/>
      <dgm:t>
        <a:bodyPr/>
        <a:lstStyle/>
        <a:p>
          <a:r>
            <a:rPr lang="en-US" dirty="0"/>
            <a:t>Punishment</a:t>
          </a:r>
        </a:p>
      </dgm:t>
    </dgm:pt>
    <dgm:pt modelId="{B8859991-2BB0-49B2-BDE4-08844EBAEC1E}" type="parTrans" cxnId="{4270E6C8-9F47-4233-AAB7-074F9A860CEC}">
      <dgm:prSet/>
      <dgm:spPr/>
      <dgm:t>
        <a:bodyPr/>
        <a:lstStyle/>
        <a:p>
          <a:endParaRPr lang="en-US"/>
        </a:p>
      </dgm:t>
    </dgm:pt>
    <dgm:pt modelId="{2B015973-171B-4A9A-9D9C-8DD73B05CBDB}" type="sibTrans" cxnId="{4270E6C8-9F47-4233-AAB7-074F9A860CEC}">
      <dgm:prSet/>
      <dgm:spPr/>
      <dgm:t>
        <a:bodyPr/>
        <a:lstStyle/>
        <a:p>
          <a:endParaRPr lang="en-US"/>
        </a:p>
      </dgm:t>
    </dgm:pt>
    <dgm:pt modelId="{0D7A83D8-6CA3-4EF5-B1AA-7DF4AEAA51D4}">
      <dgm:prSet/>
      <dgm:spPr/>
      <dgm:t>
        <a:bodyPr/>
        <a:lstStyle/>
        <a:p>
          <a:r>
            <a:rPr lang="en-US" dirty="0"/>
            <a:t>Resistance</a:t>
          </a:r>
        </a:p>
      </dgm:t>
    </dgm:pt>
    <dgm:pt modelId="{F14A960E-4E39-4906-B8C2-2D83AF8E8473}" type="parTrans" cxnId="{AFE51BC9-B5EF-41F9-B861-95C50886190B}">
      <dgm:prSet/>
      <dgm:spPr/>
      <dgm:t>
        <a:bodyPr/>
        <a:lstStyle/>
        <a:p>
          <a:endParaRPr lang="en-US"/>
        </a:p>
      </dgm:t>
    </dgm:pt>
    <dgm:pt modelId="{292B8340-811C-48F8-B2BD-D883348C0D48}" type="sibTrans" cxnId="{AFE51BC9-B5EF-41F9-B861-95C50886190B}">
      <dgm:prSet/>
      <dgm:spPr/>
      <dgm:t>
        <a:bodyPr/>
        <a:lstStyle/>
        <a:p>
          <a:endParaRPr lang="en-US"/>
        </a:p>
      </dgm:t>
    </dgm:pt>
    <dgm:pt modelId="{52C5DB0B-33F1-434B-81CA-13FBA4A0F19C}">
      <dgm:prSet/>
      <dgm:spPr/>
      <dgm:t>
        <a:bodyPr/>
        <a:lstStyle/>
        <a:p>
          <a:r>
            <a:rPr lang="en-US" dirty="0"/>
            <a:t>Infantize students</a:t>
          </a:r>
        </a:p>
      </dgm:t>
    </dgm:pt>
    <dgm:pt modelId="{D6F14598-E7A0-5B42-B8EA-1A59FB056495}" type="parTrans" cxnId="{E3E007DA-3944-B645-8EFE-78BDC12A0199}">
      <dgm:prSet/>
      <dgm:spPr/>
    </dgm:pt>
    <dgm:pt modelId="{55E2067C-8CE0-2145-95C0-CCA22F23DA2F}" type="sibTrans" cxnId="{E3E007DA-3944-B645-8EFE-78BDC12A0199}">
      <dgm:prSet/>
      <dgm:spPr/>
    </dgm:pt>
    <dgm:pt modelId="{07121787-99F2-B045-BCD7-8D0CA0C88A27}" type="pres">
      <dgm:prSet presAssocID="{4F8CC828-F8DD-4D5C-B9D2-4BD361EABB33}" presName="linear" presStyleCnt="0">
        <dgm:presLayoutVars>
          <dgm:dir/>
          <dgm:animLvl val="lvl"/>
          <dgm:resizeHandles val="exact"/>
        </dgm:presLayoutVars>
      </dgm:prSet>
      <dgm:spPr/>
      <dgm:t>
        <a:bodyPr/>
        <a:lstStyle/>
        <a:p>
          <a:endParaRPr lang="en-US"/>
        </a:p>
      </dgm:t>
    </dgm:pt>
    <dgm:pt modelId="{706767B8-99E4-1040-B857-1D166CFA828A}" type="pres">
      <dgm:prSet presAssocID="{8770941F-B94A-4182-8B08-A7171E00B8E1}" presName="parentLin" presStyleCnt="0"/>
      <dgm:spPr/>
    </dgm:pt>
    <dgm:pt modelId="{B0B55B6B-24FD-1F4E-B8EB-B0028B1ADC0E}" type="pres">
      <dgm:prSet presAssocID="{8770941F-B94A-4182-8B08-A7171E00B8E1}" presName="parentLeftMargin" presStyleLbl="node1" presStyleIdx="0" presStyleCnt="2"/>
      <dgm:spPr/>
      <dgm:t>
        <a:bodyPr/>
        <a:lstStyle/>
        <a:p>
          <a:endParaRPr lang="en-US"/>
        </a:p>
      </dgm:t>
    </dgm:pt>
    <dgm:pt modelId="{7B18C682-31D4-3345-9077-78FA14ACF37C}" type="pres">
      <dgm:prSet presAssocID="{8770941F-B94A-4182-8B08-A7171E00B8E1}" presName="parentText" presStyleLbl="node1" presStyleIdx="0" presStyleCnt="2">
        <dgm:presLayoutVars>
          <dgm:chMax val="0"/>
          <dgm:bulletEnabled val="1"/>
        </dgm:presLayoutVars>
      </dgm:prSet>
      <dgm:spPr/>
      <dgm:t>
        <a:bodyPr/>
        <a:lstStyle/>
        <a:p>
          <a:endParaRPr lang="en-US"/>
        </a:p>
      </dgm:t>
    </dgm:pt>
    <dgm:pt modelId="{CBF32DC6-7280-AD4D-B8E8-16A7D8DA8CDB}" type="pres">
      <dgm:prSet presAssocID="{8770941F-B94A-4182-8B08-A7171E00B8E1}" presName="negativeSpace" presStyleCnt="0"/>
      <dgm:spPr/>
    </dgm:pt>
    <dgm:pt modelId="{B64736E1-FFA8-0140-84B8-A389EE36701D}" type="pres">
      <dgm:prSet presAssocID="{8770941F-B94A-4182-8B08-A7171E00B8E1}" presName="childText" presStyleLbl="conFgAcc1" presStyleIdx="0" presStyleCnt="2">
        <dgm:presLayoutVars>
          <dgm:bulletEnabled val="1"/>
        </dgm:presLayoutVars>
      </dgm:prSet>
      <dgm:spPr/>
      <dgm:t>
        <a:bodyPr/>
        <a:lstStyle/>
        <a:p>
          <a:endParaRPr lang="en-US"/>
        </a:p>
      </dgm:t>
    </dgm:pt>
    <dgm:pt modelId="{F48A70A7-0D32-BB45-B427-9CDF569B0B6F}" type="pres">
      <dgm:prSet presAssocID="{B6C8A9F0-285D-45F6-93C7-8CA975D79C81}" presName="spaceBetweenRectangles" presStyleCnt="0"/>
      <dgm:spPr/>
    </dgm:pt>
    <dgm:pt modelId="{1D751398-913E-6C4F-8CCF-95CE44190C5C}" type="pres">
      <dgm:prSet presAssocID="{F0EB8CCF-74E4-4870-9397-908FC2D93858}" presName="parentLin" presStyleCnt="0"/>
      <dgm:spPr/>
    </dgm:pt>
    <dgm:pt modelId="{A29AB979-3190-354A-ABBA-696FDAFF1C00}" type="pres">
      <dgm:prSet presAssocID="{F0EB8CCF-74E4-4870-9397-908FC2D93858}" presName="parentLeftMargin" presStyleLbl="node1" presStyleIdx="0" presStyleCnt="2"/>
      <dgm:spPr/>
      <dgm:t>
        <a:bodyPr/>
        <a:lstStyle/>
        <a:p>
          <a:endParaRPr lang="en-US"/>
        </a:p>
      </dgm:t>
    </dgm:pt>
    <dgm:pt modelId="{A6102605-CE29-CC4A-A731-C5ED1C8F6C64}" type="pres">
      <dgm:prSet presAssocID="{F0EB8CCF-74E4-4870-9397-908FC2D93858}" presName="parentText" presStyleLbl="node1" presStyleIdx="1" presStyleCnt="2">
        <dgm:presLayoutVars>
          <dgm:chMax val="0"/>
          <dgm:bulletEnabled val="1"/>
        </dgm:presLayoutVars>
      </dgm:prSet>
      <dgm:spPr/>
      <dgm:t>
        <a:bodyPr/>
        <a:lstStyle/>
        <a:p>
          <a:endParaRPr lang="en-US"/>
        </a:p>
      </dgm:t>
    </dgm:pt>
    <dgm:pt modelId="{77BDB675-AE20-7442-8E5A-82C78D66A781}" type="pres">
      <dgm:prSet presAssocID="{F0EB8CCF-74E4-4870-9397-908FC2D93858}" presName="negativeSpace" presStyleCnt="0"/>
      <dgm:spPr/>
    </dgm:pt>
    <dgm:pt modelId="{0B451BE3-9E0E-7247-9E60-9ED5AB45F5C8}" type="pres">
      <dgm:prSet presAssocID="{F0EB8CCF-74E4-4870-9397-908FC2D93858}" presName="childText" presStyleLbl="conFgAcc1" presStyleIdx="1" presStyleCnt="2">
        <dgm:presLayoutVars>
          <dgm:bulletEnabled val="1"/>
        </dgm:presLayoutVars>
      </dgm:prSet>
      <dgm:spPr/>
      <dgm:t>
        <a:bodyPr/>
        <a:lstStyle/>
        <a:p>
          <a:endParaRPr lang="en-US"/>
        </a:p>
      </dgm:t>
    </dgm:pt>
  </dgm:ptLst>
  <dgm:cxnLst>
    <dgm:cxn modelId="{9DD6DEF2-E7FE-0847-A160-104B5E22F9F2}" type="presOf" srcId="{52C5DB0B-33F1-434B-81CA-13FBA4A0F19C}" destId="{0B451BE3-9E0E-7247-9E60-9ED5AB45F5C8}" srcOrd="0" destOrd="1" presId="urn:microsoft.com/office/officeart/2005/8/layout/list1"/>
    <dgm:cxn modelId="{B30CAB8B-2B16-1546-8BF9-1C07E5C95CA7}" type="presOf" srcId="{0D7A83D8-6CA3-4EF5-B1AA-7DF4AEAA51D4}" destId="{0B451BE3-9E0E-7247-9E60-9ED5AB45F5C8}" srcOrd="0" destOrd="3" presId="urn:microsoft.com/office/officeart/2005/8/layout/list1"/>
    <dgm:cxn modelId="{FB5C5FC8-1CB9-402C-93A1-25F68D4678DF}" srcId="{4F8CC828-F8DD-4D5C-B9D2-4BD361EABB33}" destId="{8770941F-B94A-4182-8B08-A7171E00B8E1}" srcOrd="0" destOrd="0" parTransId="{CFCD2B63-2605-46C7-84AD-4FEDAC4F53DE}" sibTransId="{B6C8A9F0-285D-45F6-93C7-8CA975D79C81}"/>
    <dgm:cxn modelId="{EA623555-2393-457D-B48E-2B4C0A8C9BD6}" srcId="{8770941F-B94A-4182-8B08-A7171E00B8E1}" destId="{AB6E9B3F-9A51-4F88-9138-9FC937AF1B9B}" srcOrd="2" destOrd="0" parTransId="{62743F18-A25A-478F-B4CF-3252B04BE0AB}" sibTransId="{E4155029-0730-497F-8D5D-1180AC6EA155}"/>
    <dgm:cxn modelId="{4270E6C8-9F47-4233-AAB7-074F9A860CEC}" srcId="{F0EB8CCF-74E4-4870-9397-908FC2D93858}" destId="{F28ED870-DF3E-4F0E-9E72-40E0F3B20772}" srcOrd="2" destOrd="0" parTransId="{B8859991-2BB0-49B2-BDE4-08844EBAEC1E}" sibTransId="{2B015973-171B-4A9A-9D9C-8DD73B05CBDB}"/>
    <dgm:cxn modelId="{AFE51BC9-B5EF-41F9-B861-95C50886190B}" srcId="{F0EB8CCF-74E4-4870-9397-908FC2D93858}" destId="{0D7A83D8-6CA3-4EF5-B1AA-7DF4AEAA51D4}" srcOrd="3" destOrd="0" parTransId="{F14A960E-4E39-4906-B8C2-2D83AF8E8473}" sibTransId="{292B8340-811C-48F8-B2BD-D883348C0D48}"/>
    <dgm:cxn modelId="{E3E007DA-3944-B645-8EFE-78BDC12A0199}" srcId="{F0EB8CCF-74E4-4870-9397-908FC2D93858}" destId="{52C5DB0B-33F1-434B-81CA-13FBA4A0F19C}" srcOrd="1" destOrd="0" parTransId="{D6F14598-E7A0-5B42-B8EA-1A59FB056495}" sibTransId="{55E2067C-8CE0-2145-95C0-CCA22F23DA2F}"/>
    <dgm:cxn modelId="{79F26FED-F2DA-1942-BBE5-9590644B0158}" type="presOf" srcId="{8770941F-B94A-4182-8B08-A7171E00B8E1}" destId="{B0B55B6B-24FD-1F4E-B8EB-B0028B1ADC0E}" srcOrd="0" destOrd="0" presId="urn:microsoft.com/office/officeart/2005/8/layout/list1"/>
    <dgm:cxn modelId="{CC79FB20-167F-E54D-85ED-83BEE3E55BD5}" type="presOf" srcId="{F0EB8CCF-74E4-4870-9397-908FC2D93858}" destId="{A6102605-CE29-CC4A-A731-C5ED1C8F6C64}" srcOrd="1" destOrd="0" presId="urn:microsoft.com/office/officeart/2005/8/layout/list1"/>
    <dgm:cxn modelId="{5F590457-7148-B946-8BC8-1CF8609599E4}" type="presOf" srcId="{F0EB8CCF-74E4-4870-9397-908FC2D93858}" destId="{A29AB979-3190-354A-ABBA-696FDAFF1C00}" srcOrd="0" destOrd="0" presId="urn:microsoft.com/office/officeart/2005/8/layout/list1"/>
    <dgm:cxn modelId="{10BA8BC6-8463-4C62-BF46-1130FE0CFB42}" srcId="{8770941F-B94A-4182-8B08-A7171E00B8E1}" destId="{4D6D6203-19AF-4E7F-8870-A07F7033E982}" srcOrd="0" destOrd="0" parTransId="{E0DC7208-7274-4862-AB59-BB0612DA22B6}" sibTransId="{36E0D815-6D0A-4B3D-8C16-8E15C0EDBC50}"/>
    <dgm:cxn modelId="{08D31D4A-3E85-894F-B4DB-96775FD759D8}" type="presOf" srcId="{F28ED870-DF3E-4F0E-9E72-40E0F3B20772}" destId="{0B451BE3-9E0E-7247-9E60-9ED5AB45F5C8}" srcOrd="0" destOrd="2" presId="urn:microsoft.com/office/officeart/2005/8/layout/list1"/>
    <dgm:cxn modelId="{062E1A1C-B48B-F344-9D6F-1FC6B1039A23}" type="presOf" srcId="{8254EFE8-E052-4530-99CE-107345AE9C9A}" destId="{B64736E1-FFA8-0140-84B8-A389EE36701D}" srcOrd="0" destOrd="1" presId="urn:microsoft.com/office/officeart/2005/8/layout/list1"/>
    <dgm:cxn modelId="{FDE117CF-0B27-FF4E-8E18-21CE2B76C950}" type="presOf" srcId="{AB6E9B3F-9A51-4F88-9138-9FC937AF1B9B}" destId="{B64736E1-FFA8-0140-84B8-A389EE36701D}" srcOrd="0" destOrd="2" presId="urn:microsoft.com/office/officeart/2005/8/layout/list1"/>
    <dgm:cxn modelId="{2FF939D1-5378-3649-A9F7-378AE213F82E}" type="presOf" srcId="{8770941F-B94A-4182-8B08-A7171E00B8E1}" destId="{7B18C682-31D4-3345-9077-78FA14ACF37C}" srcOrd="1" destOrd="0" presId="urn:microsoft.com/office/officeart/2005/8/layout/list1"/>
    <dgm:cxn modelId="{19DAB4E8-7669-F448-8DE2-3328B2CE7254}" type="presOf" srcId="{4F8CC828-F8DD-4D5C-B9D2-4BD361EABB33}" destId="{07121787-99F2-B045-BCD7-8D0CA0C88A27}" srcOrd="0" destOrd="0" presId="urn:microsoft.com/office/officeart/2005/8/layout/list1"/>
    <dgm:cxn modelId="{5110A049-C863-304E-9DE4-96AFEB0FBB66}" type="presOf" srcId="{4D6D6203-19AF-4E7F-8870-A07F7033E982}" destId="{B64736E1-FFA8-0140-84B8-A389EE36701D}" srcOrd="0" destOrd="0" presId="urn:microsoft.com/office/officeart/2005/8/layout/list1"/>
    <dgm:cxn modelId="{2BD7D169-C303-4E58-B8FD-D3D2F1455D8D}" srcId="{8770941F-B94A-4182-8B08-A7171E00B8E1}" destId="{8254EFE8-E052-4530-99CE-107345AE9C9A}" srcOrd="1" destOrd="0" parTransId="{ECABF004-96E4-4465-AA56-8CEA8F1F5AD7}" sibTransId="{C80D6BE7-8D1B-4F22-A0AD-6C8DE8EC1B56}"/>
    <dgm:cxn modelId="{2A4D2CC3-C014-426B-AB1A-8846E8BC2C2C}" srcId="{4F8CC828-F8DD-4D5C-B9D2-4BD361EABB33}" destId="{F0EB8CCF-74E4-4870-9397-908FC2D93858}" srcOrd="1" destOrd="0" parTransId="{CD839239-32FC-4CAA-B357-5B17D82A38D3}" sibTransId="{B75163E7-9C1A-4F31-9759-40CC55FBFC27}"/>
    <dgm:cxn modelId="{4DE20EFA-1607-B544-9D22-E5E23AA75038}" type="presOf" srcId="{99F0CC30-EE43-4B78-810B-9D7C809C0452}" destId="{0B451BE3-9E0E-7247-9E60-9ED5AB45F5C8}" srcOrd="0" destOrd="0" presId="urn:microsoft.com/office/officeart/2005/8/layout/list1"/>
    <dgm:cxn modelId="{AE0D580A-5BED-46C9-B4B2-E62D346C8F2D}" srcId="{F0EB8CCF-74E4-4870-9397-908FC2D93858}" destId="{99F0CC30-EE43-4B78-810B-9D7C809C0452}" srcOrd="0" destOrd="0" parTransId="{6A6EFC84-6891-4164-B9A9-BBFAE2EC028B}" sibTransId="{968A5BEC-1E27-49A8-9A2A-1BC632308C26}"/>
    <dgm:cxn modelId="{43914592-CB09-5C4E-8A7E-484B5B772C92}" type="presParOf" srcId="{07121787-99F2-B045-BCD7-8D0CA0C88A27}" destId="{706767B8-99E4-1040-B857-1D166CFA828A}" srcOrd="0" destOrd="0" presId="urn:microsoft.com/office/officeart/2005/8/layout/list1"/>
    <dgm:cxn modelId="{DC979B97-4543-E64D-BE78-DB914685C6AF}" type="presParOf" srcId="{706767B8-99E4-1040-B857-1D166CFA828A}" destId="{B0B55B6B-24FD-1F4E-B8EB-B0028B1ADC0E}" srcOrd="0" destOrd="0" presId="urn:microsoft.com/office/officeart/2005/8/layout/list1"/>
    <dgm:cxn modelId="{8B0279E9-84AC-5A4F-89FF-93738BFAFA60}" type="presParOf" srcId="{706767B8-99E4-1040-B857-1D166CFA828A}" destId="{7B18C682-31D4-3345-9077-78FA14ACF37C}" srcOrd="1" destOrd="0" presId="urn:microsoft.com/office/officeart/2005/8/layout/list1"/>
    <dgm:cxn modelId="{35D90B31-AB01-EB4F-B6BC-0AC3763F1D6C}" type="presParOf" srcId="{07121787-99F2-B045-BCD7-8D0CA0C88A27}" destId="{CBF32DC6-7280-AD4D-B8E8-16A7D8DA8CDB}" srcOrd="1" destOrd="0" presId="urn:microsoft.com/office/officeart/2005/8/layout/list1"/>
    <dgm:cxn modelId="{B39EF03E-3B6B-9B4E-A605-FFDBC6548A4C}" type="presParOf" srcId="{07121787-99F2-B045-BCD7-8D0CA0C88A27}" destId="{B64736E1-FFA8-0140-84B8-A389EE36701D}" srcOrd="2" destOrd="0" presId="urn:microsoft.com/office/officeart/2005/8/layout/list1"/>
    <dgm:cxn modelId="{5E4C9CF9-41B6-144F-B03E-29CF8443FA94}" type="presParOf" srcId="{07121787-99F2-B045-BCD7-8D0CA0C88A27}" destId="{F48A70A7-0D32-BB45-B427-9CDF569B0B6F}" srcOrd="3" destOrd="0" presId="urn:microsoft.com/office/officeart/2005/8/layout/list1"/>
    <dgm:cxn modelId="{8E4BB991-5B64-ED4D-B0BF-A2939E9A4FD9}" type="presParOf" srcId="{07121787-99F2-B045-BCD7-8D0CA0C88A27}" destId="{1D751398-913E-6C4F-8CCF-95CE44190C5C}" srcOrd="4" destOrd="0" presId="urn:microsoft.com/office/officeart/2005/8/layout/list1"/>
    <dgm:cxn modelId="{DB9563CB-D20C-8841-ADB1-A101F78D060C}" type="presParOf" srcId="{1D751398-913E-6C4F-8CCF-95CE44190C5C}" destId="{A29AB979-3190-354A-ABBA-696FDAFF1C00}" srcOrd="0" destOrd="0" presId="urn:microsoft.com/office/officeart/2005/8/layout/list1"/>
    <dgm:cxn modelId="{4F5DC2D1-24EA-F44D-BDD2-113FFDB87FA0}" type="presParOf" srcId="{1D751398-913E-6C4F-8CCF-95CE44190C5C}" destId="{A6102605-CE29-CC4A-A731-C5ED1C8F6C64}" srcOrd="1" destOrd="0" presId="urn:microsoft.com/office/officeart/2005/8/layout/list1"/>
    <dgm:cxn modelId="{F3CC50EF-4A9D-E344-B6CA-40154F2AA3C2}" type="presParOf" srcId="{07121787-99F2-B045-BCD7-8D0CA0C88A27}" destId="{77BDB675-AE20-7442-8E5A-82C78D66A781}" srcOrd="5" destOrd="0" presId="urn:microsoft.com/office/officeart/2005/8/layout/list1"/>
    <dgm:cxn modelId="{52B58715-6C69-D445-9AD0-EF1FCBF58DAA}" type="presParOf" srcId="{07121787-99F2-B045-BCD7-8D0CA0C88A27}" destId="{0B451BE3-9E0E-7247-9E60-9ED5AB45F5C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47CA71-0473-4BAC-B507-DE2F217C4B6E}"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1809705-83A0-4CF6-9552-4C156B00E0D6}">
      <dgm:prSet custT="1"/>
      <dgm:spPr/>
      <dgm:t>
        <a:bodyPr/>
        <a:lstStyle/>
        <a:p>
          <a:r>
            <a:rPr lang="en-US" sz="2400" dirty="0"/>
            <a:t>Recognizing failure to deliver an education that recognizes student’s identity, competence, learning, human rights, or sense of belonging </a:t>
          </a:r>
          <a:r>
            <a:rPr lang="en-US" sz="2000" i="0" dirty="0"/>
            <a:t>(human service day program)</a:t>
          </a:r>
        </a:p>
      </dgm:t>
    </dgm:pt>
    <dgm:pt modelId="{27E7FEBE-49D7-4AA3-A717-F1B79905C9DE}" type="parTrans" cxnId="{80381889-DB87-46C1-BE42-C1DF4D761C00}">
      <dgm:prSet/>
      <dgm:spPr/>
      <dgm:t>
        <a:bodyPr/>
        <a:lstStyle/>
        <a:p>
          <a:endParaRPr lang="en-US"/>
        </a:p>
      </dgm:t>
    </dgm:pt>
    <dgm:pt modelId="{68ADAE71-0DC9-4427-AB0C-D87A409EC191}" type="sibTrans" cxnId="{80381889-DB87-46C1-BE42-C1DF4D761C00}">
      <dgm:prSet/>
      <dgm:spPr/>
      <dgm:t>
        <a:bodyPr/>
        <a:lstStyle/>
        <a:p>
          <a:endParaRPr lang="en-US"/>
        </a:p>
      </dgm:t>
    </dgm:pt>
    <dgm:pt modelId="{7A7C567A-BCB6-C947-9C0A-88D77B1A9400}">
      <dgm:prSet custT="1"/>
      <dgm:spPr/>
      <dgm:t>
        <a:bodyPr/>
        <a:lstStyle/>
        <a:p>
          <a:r>
            <a:rPr lang="en-US" sz="2400" dirty="0"/>
            <a:t>My role in maintenance and reproduction of oppression and marginalization </a:t>
          </a:r>
          <a:r>
            <a:rPr lang="en-US" sz="2000" dirty="0"/>
            <a:t>(commitment to PSE instead of to students)</a:t>
          </a:r>
        </a:p>
      </dgm:t>
    </dgm:pt>
    <dgm:pt modelId="{7B52FBE8-5753-8443-B256-781788BC99C8}" type="parTrans" cxnId="{AE25AAB1-C90E-9A47-9A44-BED53D146E6A}">
      <dgm:prSet/>
      <dgm:spPr/>
      <dgm:t>
        <a:bodyPr/>
        <a:lstStyle/>
        <a:p>
          <a:endParaRPr lang="en-US"/>
        </a:p>
      </dgm:t>
    </dgm:pt>
    <dgm:pt modelId="{9B8A130C-D82D-214D-8B08-E45A5AF4FF61}" type="sibTrans" cxnId="{AE25AAB1-C90E-9A47-9A44-BED53D146E6A}">
      <dgm:prSet/>
      <dgm:spPr/>
      <dgm:t>
        <a:bodyPr/>
        <a:lstStyle/>
        <a:p>
          <a:endParaRPr lang="en-US"/>
        </a:p>
      </dgm:t>
    </dgm:pt>
    <dgm:pt modelId="{C33ED776-F386-BD41-A36C-124BD6B1A53D}">
      <dgm:prSet custT="1"/>
      <dgm:spPr/>
      <dgm:t>
        <a:bodyPr/>
        <a:lstStyle/>
        <a:p>
          <a:r>
            <a:rPr lang="en-US" sz="2400" dirty="0"/>
            <a:t>Ways PSE naturalizes and justifies exclusion by creating a culture of charity – </a:t>
          </a:r>
          <a:r>
            <a:rPr lang="en-US" sz="2400" i="1" dirty="0"/>
            <a:t>feel good, look good, done good</a:t>
          </a:r>
        </a:p>
      </dgm:t>
    </dgm:pt>
    <dgm:pt modelId="{AF80A727-0A95-B941-8F46-EE78F4144204}" type="parTrans" cxnId="{DB1E4D8E-4348-A349-8736-0361FBB1CF9E}">
      <dgm:prSet/>
      <dgm:spPr/>
      <dgm:t>
        <a:bodyPr/>
        <a:lstStyle/>
        <a:p>
          <a:endParaRPr lang="en-US"/>
        </a:p>
      </dgm:t>
    </dgm:pt>
    <dgm:pt modelId="{C1BAEBA5-D739-E745-9826-2B17B892569E}" type="sibTrans" cxnId="{DB1E4D8E-4348-A349-8736-0361FBB1CF9E}">
      <dgm:prSet/>
      <dgm:spPr/>
      <dgm:t>
        <a:bodyPr/>
        <a:lstStyle/>
        <a:p>
          <a:endParaRPr lang="en-US"/>
        </a:p>
      </dgm:t>
    </dgm:pt>
    <dgm:pt modelId="{AAF0ED79-6290-BB43-825C-77B4818D3968}">
      <dgm:prSet custT="1"/>
      <dgm:spPr/>
      <dgm:t>
        <a:bodyPr/>
        <a:lstStyle/>
        <a:p>
          <a:r>
            <a:rPr lang="en-US" sz="2400" dirty="0"/>
            <a:t>Students are capable and reliable research participants</a:t>
          </a:r>
        </a:p>
      </dgm:t>
    </dgm:pt>
    <dgm:pt modelId="{AE565D6B-45B5-7046-815F-D301EDC26305}" type="parTrans" cxnId="{D23AB0D3-FE53-DB42-BA3C-ED8CB939DFF2}">
      <dgm:prSet/>
      <dgm:spPr/>
      <dgm:t>
        <a:bodyPr/>
        <a:lstStyle/>
        <a:p>
          <a:endParaRPr lang="en-US"/>
        </a:p>
      </dgm:t>
    </dgm:pt>
    <dgm:pt modelId="{ED57C29E-04D5-1448-AFCC-FBF2908E8505}" type="sibTrans" cxnId="{D23AB0D3-FE53-DB42-BA3C-ED8CB939DFF2}">
      <dgm:prSet/>
      <dgm:spPr/>
      <dgm:t>
        <a:bodyPr/>
        <a:lstStyle/>
        <a:p>
          <a:endParaRPr lang="en-US"/>
        </a:p>
      </dgm:t>
    </dgm:pt>
    <dgm:pt modelId="{5292F826-5534-DA43-8D66-711D2F6AD770}" type="pres">
      <dgm:prSet presAssocID="{AE47CA71-0473-4BAC-B507-DE2F217C4B6E}" presName="vert0" presStyleCnt="0">
        <dgm:presLayoutVars>
          <dgm:dir/>
          <dgm:animOne val="branch"/>
          <dgm:animLvl val="lvl"/>
        </dgm:presLayoutVars>
      </dgm:prSet>
      <dgm:spPr/>
      <dgm:t>
        <a:bodyPr/>
        <a:lstStyle/>
        <a:p>
          <a:endParaRPr lang="en-US"/>
        </a:p>
      </dgm:t>
    </dgm:pt>
    <dgm:pt modelId="{E583D51A-A763-F74E-8BBA-5078A057756F}" type="pres">
      <dgm:prSet presAssocID="{7A7C567A-BCB6-C947-9C0A-88D77B1A9400}" presName="thickLine" presStyleLbl="alignNode1" presStyleIdx="0" presStyleCnt="4"/>
      <dgm:spPr/>
    </dgm:pt>
    <dgm:pt modelId="{792D9072-29FA-CC44-9FFC-19CDA24D4113}" type="pres">
      <dgm:prSet presAssocID="{7A7C567A-BCB6-C947-9C0A-88D77B1A9400}" presName="horz1" presStyleCnt="0"/>
      <dgm:spPr/>
    </dgm:pt>
    <dgm:pt modelId="{618D70A5-1C48-4242-9555-CF57F9DFCFAD}" type="pres">
      <dgm:prSet presAssocID="{7A7C567A-BCB6-C947-9C0A-88D77B1A9400}" presName="tx1" presStyleLbl="revTx" presStyleIdx="0" presStyleCnt="4"/>
      <dgm:spPr/>
      <dgm:t>
        <a:bodyPr/>
        <a:lstStyle/>
        <a:p>
          <a:endParaRPr lang="en-US"/>
        </a:p>
      </dgm:t>
    </dgm:pt>
    <dgm:pt modelId="{FAF95D06-71A5-934E-B69E-627178EC969D}" type="pres">
      <dgm:prSet presAssocID="{7A7C567A-BCB6-C947-9C0A-88D77B1A9400}" presName="vert1" presStyleCnt="0"/>
      <dgm:spPr/>
    </dgm:pt>
    <dgm:pt modelId="{0E92C298-D119-DE4F-AAF4-1DC1D9B4D599}" type="pres">
      <dgm:prSet presAssocID="{AAF0ED79-6290-BB43-825C-77B4818D3968}" presName="thickLine" presStyleLbl="alignNode1" presStyleIdx="1" presStyleCnt="4"/>
      <dgm:spPr/>
    </dgm:pt>
    <dgm:pt modelId="{B8F3E166-7334-9E4E-8E57-0CE964EAB6F9}" type="pres">
      <dgm:prSet presAssocID="{AAF0ED79-6290-BB43-825C-77B4818D3968}" presName="horz1" presStyleCnt="0"/>
      <dgm:spPr/>
    </dgm:pt>
    <dgm:pt modelId="{1F70240E-A74E-7947-869E-EB2FA02CCB05}" type="pres">
      <dgm:prSet presAssocID="{AAF0ED79-6290-BB43-825C-77B4818D3968}" presName="tx1" presStyleLbl="revTx" presStyleIdx="1" presStyleCnt="4"/>
      <dgm:spPr/>
      <dgm:t>
        <a:bodyPr/>
        <a:lstStyle/>
        <a:p>
          <a:endParaRPr lang="en-US"/>
        </a:p>
      </dgm:t>
    </dgm:pt>
    <dgm:pt modelId="{82CCAFAB-ACD4-EC42-B14C-85D70B496CC6}" type="pres">
      <dgm:prSet presAssocID="{AAF0ED79-6290-BB43-825C-77B4818D3968}" presName="vert1" presStyleCnt="0"/>
      <dgm:spPr/>
    </dgm:pt>
    <dgm:pt modelId="{F3A4D180-14A4-BF49-97F5-62A576E6359B}" type="pres">
      <dgm:prSet presAssocID="{C33ED776-F386-BD41-A36C-124BD6B1A53D}" presName="thickLine" presStyleLbl="alignNode1" presStyleIdx="2" presStyleCnt="4"/>
      <dgm:spPr/>
    </dgm:pt>
    <dgm:pt modelId="{7E92DB16-F571-7D4F-9F66-F41A7AED6C02}" type="pres">
      <dgm:prSet presAssocID="{C33ED776-F386-BD41-A36C-124BD6B1A53D}" presName="horz1" presStyleCnt="0"/>
      <dgm:spPr/>
    </dgm:pt>
    <dgm:pt modelId="{717080C0-8539-1140-B03E-E8A655C6D932}" type="pres">
      <dgm:prSet presAssocID="{C33ED776-F386-BD41-A36C-124BD6B1A53D}" presName="tx1" presStyleLbl="revTx" presStyleIdx="2" presStyleCnt="4"/>
      <dgm:spPr/>
      <dgm:t>
        <a:bodyPr/>
        <a:lstStyle/>
        <a:p>
          <a:endParaRPr lang="en-US"/>
        </a:p>
      </dgm:t>
    </dgm:pt>
    <dgm:pt modelId="{CAA214DA-1B6E-A345-A0DD-58A8040EE1C7}" type="pres">
      <dgm:prSet presAssocID="{C33ED776-F386-BD41-A36C-124BD6B1A53D}" presName="vert1" presStyleCnt="0"/>
      <dgm:spPr/>
    </dgm:pt>
    <dgm:pt modelId="{0D9BE4B9-B3D2-1344-8611-E3BC42DA2DB9}" type="pres">
      <dgm:prSet presAssocID="{31809705-83A0-4CF6-9552-4C156B00E0D6}" presName="thickLine" presStyleLbl="alignNode1" presStyleIdx="3" presStyleCnt="4"/>
      <dgm:spPr/>
    </dgm:pt>
    <dgm:pt modelId="{76CE84FE-3CFB-674A-8910-D90658D35EB6}" type="pres">
      <dgm:prSet presAssocID="{31809705-83A0-4CF6-9552-4C156B00E0D6}" presName="horz1" presStyleCnt="0"/>
      <dgm:spPr/>
    </dgm:pt>
    <dgm:pt modelId="{D1D40770-F7A4-854F-86A9-D90E4241E83C}" type="pres">
      <dgm:prSet presAssocID="{31809705-83A0-4CF6-9552-4C156B00E0D6}" presName="tx1" presStyleLbl="revTx" presStyleIdx="3" presStyleCnt="4" custScaleY="170116"/>
      <dgm:spPr/>
      <dgm:t>
        <a:bodyPr/>
        <a:lstStyle/>
        <a:p>
          <a:endParaRPr lang="en-US"/>
        </a:p>
      </dgm:t>
    </dgm:pt>
    <dgm:pt modelId="{E694EF88-592D-AF47-B75C-8BF34459E7B8}" type="pres">
      <dgm:prSet presAssocID="{31809705-83A0-4CF6-9552-4C156B00E0D6}" presName="vert1" presStyleCnt="0"/>
      <dgm:spPr/>
    </dgm:pt>
  </dgm:ptLst>
  <dgm:cxnLst>
    <dgm:cxn modelId="{D23AB0D3-FE53-DB42-BA3C-ED8CB939DFF2}" srcId="{AE47CA71-0473-4BAC-B507-DE2F217C4B6E}" destId="{AAF0ED79-6290-BB43-825C-77B4818D3968}" srcOrd="1" destOrd="0" parTransId="{AE565D6B-45B5-7046-815F-D301EDC26305}" sibTransId="{ED57C29E-04D5-1448-AFCC-FBF2908E8505}"/>
    <dgm:cxn modelId="{22750A81-1478-0346-B916-6FC834E238F8}" type="presOf" srcId="{7A7C567A-BCB6-C947-9C0A-88D77B1A9400}" destId="{618D70A5-1C48-4242-9555-CF57F9DFCFAD}" srcOrd="0" destOrd="0" presId="urn:microsoft.com/office/officeart/2008/layout/LinedList"/>
    <dgm:cxn modelId="{C447890E-18CC-5B4F-A0F4-DE7B4BE3FD5C}" type="presOf" srcId="{C33ED776-F386-BD41-A36C-124BD6B1A53D}" destId="{717080C0-8539-1140-B03E-E8A655C6D932}" srcOrd="0" destOrd="0" presId="urn:microsoft.com/office/officeart/2008/layout/LinedList"/>
    <dgm:cxn modelId="{AE25AAB1-C90E-9A47-9A44-BED53D146E6A}" srcId="{AE47CA71-0473-4BAC-B507-DE2F217C4B6E}" destId="{7A7C567A-BCB6-C947-9C0A-88D77B1A9400}" srcOrd="0" destOrd="0" parTransId="{7B52FBE8-5753-8443-B256-781788BC99C8}" sibTransId="{9B8A130C-D82D-214D-8B08-E45A5AF4FF61}"/>
    <dgm:cxn modelId="{B965F4F4-0D45-B142-8579-9CBC6950F1A0}" type="presOf" srcId="{31809705-83A0-4CF6-9552-4C156B00E0D6}" destId="{D1D40770-F7A4-854F-86A9-D90E4241E83C}" srcOrd="0" destOrd="0" presId="urn:microsoft.com/office/officeart/2008/layout/LinedList"/>
    <dgm:cxn modelId="{80381889-DB87-46C1-BE42-C1DF4D761C00}" srcId="{AE47CA71-0473-4BAC-B507-DE2F217C4B6E}" destId="{31809705-83A0-4CF6-9552-4C156B00E0D6}" srcOrd="3" destOrd="0" parTransId="{27E7FEBE-49D7-4AA3-A717-F1B79905C9DE}" sibTransId="{68ADAE71-0DC9-4427-AB0C-D87A409EC191}"/>
    <dgm:cxn modelId="{2A5EA207-EEDF-B645-9D4A-499797050F03}" type="presOf" srcId="{AE47CA71-0473-4BAC-B507-DE2F217C4B6E}" destId="{5292F826-5534-DA43-8D66-711D2F6AD770}" srcOrd="0" destOrd="0" presId="urn:microsoft.com/office/officeart/2008/layout/LinedList"/>
    <dgm:cxn modelId="{DB1E4D8E-4348-A349-8736-0361FBB1CF9E}" srcId="{AE47CA71-0473-4BAC-B507-DE2F217C4B6E}" destId="{C33ED776-F386-BD41-A36C-124BD6B1A53D}" srcOrd="2" destOrd="0" parTransId="{AF80A727-0A95-B941-8F46-EE78F4144204}" sibTransId="{C1BAEBA5-D739-E745-9826-2B17B892569E}"/>
    <dgm:cxn modelId="{A491CA3B-B3DC-9F41-A997-5D2B049FFA58}" type="presOf" srcId="{AAF0ED79-6290-BB43-825C-77B4818D3968}" destId="{1F70240E-A74E-7947-869E-EB2FA02CCB05}" srcOrd="0" destOrd="0" presId="urn:microsoft.com/office/officeart/2008/layout/LinedList"/>
    <dgm:cxn modelId="{EB1B52AE-2C4F-AD4C-B65D-0F44647E95FA}" type="presParOf" srcId="{5292F826-5534-DA43-8D66-711D2F6AD770}" destId="{E583D51A-A763-F74E-8BBA-5078A057756F}" srcOrd="0" destOrd="0" presId="urn:microsoft.com/office/officeart/2008/layout/LinedList"/>
    <dgm:cxn modelId="{42F381CF-9F9E-DD4B-A071-661B1B397CA0}" type="presParOf" srcId="{5292F826-5534-DA43-8D66-711D2F6AD770}" destId="{792D9072-29FA-CC44-9FFC-19CDA24D4113}" srcOrd="1" destOrd="0" presId="urn:microsoft.com/office/officeart/2008/layout/LinedList"/>
    <dgm:cxn modelId="{2D703B48-64B7-0848-9961-98AB7CB68A37}" type="presParOf" srcId="{792D9072-29FA-CC44-9FFC-19CDA24D4113}" destId="{618D70A5-1C48-4242-9555-CF57F9DFCFAD}" srcOrd="0" destOrd="0" presId="urn:microsoft.com/office/officeart/2008/layout/LinedList"/>
    <dgm:cxn modelId="{9FCC92C2-C65E-CE46-AFDD-C38C634A884B}" type="presParOf" srcId="{792D9072-29FA-CC44-9FFC-19CDA24D4113}" destId="{FAF95D06-71A5-934E-B69E-627178EC969D}" srcOrd="1" destOrd="0" presId="urn:microsoft.com/office/officeart/2008/layout/LinedList"/>
    <dgm:cxn modelId="{E447882F-1163-E340-9966-788E4C0897A4}" type="presParOf" srcId="{5292F826-5534-DA43-8D66-711D2F6AD770}" destId="{0E92C298-D119-DE4F-AAF4-1DC1D9B4D599}" srcOrd="2" destOrd="0" presId="urn:microsoft.com/office/officeart/2008/layout/LinedList"/>
    <dgm:cxn modelId="{B4240F7D-4A82-6D49-B12B-ED599F4C3E19}" type="presParOf" srcId="{5292F826-5534-DA43-8D66-711D2F6AD770}" destId="{B8F3E166-7334-9E4E-8E57-0CE964EAB6F9}" srcOrd="3" destOrd="0" presId="urn:microsoft.com/office/officeart/2008/layout/LinedList"/>
    <dgm:cxn modelId="{53D151CB-28D5-FE4D-8CCF-1F93DE70A430}" type="presParOf" srcId="{B8F3E166-7334-9E4E-8E57-0CE964EAB6F9}" destId="{1F70240E-A74E-7947-869E-EB2FA02CCB05}" srcOrd="0" destOrd="0" presId="urn:microsoft.com/office/officeart/2008/layout/LinedList"/>
    <dgm:cxn modelId="{C53F99B0-C73A-6A4E-8B5F-A96F81778F10}" type="presParOf" srcId="{B8F3E166-7334-9E4E-8E57-0CE964EAB6F9}" destId="{82CCAFAB-ACD4-EC42-B14C-85D70B496CC6}" srcOrd="1" destOrd="0" presId="urn:microsoft.com/office/officeart/2008/layout/LinedList"/>
    <dgm:cxn modelId="{6E68C36D-CC6C-F84C-8F43-7F1B0BD46C2A}" type="presParOf" srcId="{5292F826-5534-DA43-8D66-711D2F6AD770}" destId="{F3A4D180-14A4-BF49-97F5-62A576E6359B}" srcOrd="4" destOrd="0" presId="urn:microsoft.com/office/officeart/2008/layout/LinedList"/>
    <dgm:cxn modelId="{A1BF720C-A168-D449-989E-588318A2FC8C}" type="presParOf" srcId="{5292F826-5534-DA43-8D66-711D2F6AD770}" destId="{7E92DB16-F571-7D4F-9F66-F41A7AED6C02}" srcOrd="5" destOrd="0" presId="urn:microsoft.com/office/officeart/2008/layout/LinedList"/>
    <dgm:cxn modelId="{1C7E6523-2966-C642-87C5-19AFFE0281E1}" type="presParOf" srcId="{7E92DB16-F571-7D4F-9F66-F41A7AED6C02}" destId="{717080C0-8539-1140-B03E-E8A655C6D932}" srcOrd="0" destOrd="0" presId="urn:microsoft.com/office/officeart/2008/layout/LinedList"/>
    <dgm:cxn modelId="{32AB3CC6-AF27-E541-BFF0-BD0C4BC3DCAD}" type="presParOf" srcId="{7E92DB16-F571-7D4F-9F66-F41A7AED6C02}" destId="{CAA214DA-1B6E-A345-A0DD-58A8040EE1C7}" srcOrd="1" destOrd="0" presId="urn:microsoft.com/office/officeart/2008/layout/LinedList"/>
    <dgm:cxn modelId="{28B5E5A1-845F-9849-AB1E-8441AD877638}" type="presParOf" srcId="{5292F826-5534-DA43-8D66-711D2F6AD770}" destId="{0D9BE4B9-B3D2-1344-8611-E3BC42DA2DB9}" srcOrd="6" destOrd="0" presId="urn:microsoft.com/office/officeart/2008/layout/LinedList"/>
    <dgm:cxn modelId="{5EFF8BC6-18EE-9C42-8C85-482208B2B91E}" type="presParOf" srcId="{5292F826-5534-DA43-8D66-711D2F6AD770}" destId="{76CE84FE-3CFB-674A-8910-D90658D35EB6}" srcOrd="7" destOrd="0" presId="urn:microsoft.com/office/officeart/2008/layout/LinedList"/>
    <dgm:cxn modelId="{7ED70844-4229-9846-A959-182D6D8DE0DF}" type="presParOf" srcId="{76CE84FE-3CFB-674A-8910-D90658D35EB6}" destId="{D1D40770-F7A4-854F-86A9-D90E4241E83C}" srcOrd="0" destOrd="0" presId="urn:microsoft.com/office/officeart/2008/layout/LinedList"/>
    <dgm:cxn modelId="{260175CD-0C9F-E44E-8A8F-68F05F5B3296}" type="presParOf" srcId="{76CE84FE-3CFB-674A-8910-D90658D35EB6}" destId="{E694EF88-592D-AF47-B75C-8BF34459E7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D6BB95-87E3-4494-B7C9-E74635A86DD5}"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66FC688-198C-4CA3-AF04-9C0316C24972}">
      <dgm:prSet/>
      <dgm:spPr/>
      <dgm:t>
        <a:bodyPr/>
        <a:lstStyle/>
        <a:p>
          <a:r>
            <a:rPr lang="en-US" dirty="0"/>
            <a:t>I resonated with...</a:t>
          </a:r>
        </a:p>
      </dgm:t>
    </dgm:pt>
    <dgm:pt modelId="{C2CE2437-ED4A-4F98-9C84-8FA5CE8C514F}" type="parTrans" cxnId="{CBFE4FE9-28FF-4152-9DAE-F5ACDCCF469E}">
      <dgm:prSet/>
      <dgm:spPr/>
      <dgm:t>
        <a:bodyPr/>
        <a:lstStyle/>
        <a:p>
          <a:endParaRPr lang="en-US"/>
        </a:p>
      </dgm:t>
    </dgm:pt>
    <dgm:pt modelId="{64DFB764-EB50-4087-A4AB-6B6BB20B8471}" type="sibTrans" cxnId="{CBFE4FE9-28FF-4152-9DAE-F5ACDCCF469E}">
      <dgm:prSet/>
      <dgm:spPr/>
      <dgm:t>
        <a:bodyPr/>
        <a:lstStyle/>
        <a:p>
          <a:endParaRPr lang="en-US"/>
        </a:p>
      </dgm:t>
    </dgm:pt>
    <dgm:pt modelId="{0A7272B0-915A-4746-A725-D092BAE84ADE}">
      <dgm:prSet/>
      <dgm:spPr/>
      <dgm:t>
        <a:bodyPr/>
        <a:lstStyle/>
        <a:p>
          <a:r>
            <a:rPr lang="en-US" dirty="0"/>
            <a:t>I was disappointed with…</a:t>
          </a:r>
        </a:p>
      </dgm:t>
    </dgm:pt>
    <dgm:pt modelId="{49DDF94B-7A3C-48CA-B25C-760EA7AC1A69}" type="parTrans" cxnId="{DE0AB8F5-91E2-4DAD-929D-CB4D54B48181}">
      <dgm:prSet/>
      <dgm:spPr/>
      <dgm:t>
        <a:bodyPr/>
        <a:lstStyle/>
        <a:p>
          <a:endParaRPr lang="en-US"/>
        </a:p>
      </dgm:t>
    </dgm:pt>
    <dgm:pt modelId="{BF91F5E4-DA98-438E-B93A-0AAAA0AF2D03}" type="sibTrans" cxnId="{DE0AB8F5-91E2-4DAD-929D-CB4D54B48181}">
      <dgm:prSet/>
      <dgm:spPr/>
      <dgm:t>
        <a:bodyPr/>
        <a:lstStyle/>
        <a:p>
          <a:endParaRPr lang="en-US"/>
        </a:p>
      </dgm:t>
    </dgm:pt>
    <dgm:pt modelId="{48BC438A-E593-472C-8924-89F252D83831}">
      <dgm:prSet/>
      <dgm:spPr/>
      <dgm:t>
        <a:bodyPr/>
        <a:lstStyle/>
        <a:p>
          <a:r>
            <a:rPr lang="en-US"/>
            <a:t>I already knew…</a:t>
          </a:r>
        </a:p>
      </dgm:t>
    </dgm:pt>
    <dgm:pt modelId="{8B916802-DD42-497D-A418-918A437E6C2D}" type="parTrans" cxnId="{C24F4FCC-7EE5-4357-91DC-B322199700A4}">
      <dgm:prSet/>
      <dgm:spPr/>
      <dgm:t>
        <a:bodyPr/>
        <a:lstStyle/>
        <a:p>
          <a:endParaRPr lang="en-US"/>
        </a:p>
      </dgm:t>
    </dgm:pt>
    <dgm:pt modelId="{F3603F60-84DA-4173-BEE9-5ED128F3FE5C}" type="sibTrans" cxnId="{C24F4FCC-7EE5-4357-91DC-B322199700A4}">
      <dgm:prSet/>
      <dgm:spPr/>
      <dgm:t>
        <a:bodyPr/>
        <a:lstStyle/>
        <a:p>
          <a:endParaRPr lang="en-US"/>
        </a:p>
      </dgm:t>
    </dgm:pt>
    <dgm:pt modelId="{C50A3782-0C16-4A4F-AED5-9E6A9AE08EA6}" type="pres">
      <dgm:prSet presAssocID="{48D6BB95-87E3-4494-B7C9-E74635A86DD5}" presName="linear" presStyleCnt="0">
        <dgm:presLayoutVars>
          <dgm:animLvl val="lvl"/>
          <dgm:resizeHandles val="exact"/>
        </dgm:presLayoutVars>
      </dgm:prSet>
      <dgm:spPr/>
      <dgm:t>
        <a:bodyPr/>
        <a:lstStyle/>
        <a:p>
          <a:endParaRPr lang="en-US"/>
        </a:p>
      </dgm:t>
    </dgm:pt>
    <dgm:pt modelId="{BAAC33E1-919C-1C41-9BA4-717F04386E29}" type="pres">
      <dgm:prSet presAssocID="{E66FC688-198C-4CA3-AF04-9C0316C24972}" presName="parentText" presStyleLbl="node1" presStyleIdx="0" presStyleCnt="3">
        <dgm:presLayoutVars>
          <dgm:chMax val="0"/>
          <dgm:bulletEnabled val="1"/>
        </dgm:presLayoutVars>
      </dgm:prSet>
      <dgm:spPr/>
      <dgm:t>
        <a:bodyPr/>
        <a:lstStyle/>
        <a:p>
          <a:endParaRPr lang="en-US"/>
        </a:p>
      </dgm:t>
    </dgm:pt>
    <dgm:pt modelId="{EDD39112-D014-A944-B5E4-A19732221E33}" type="pres">
      <dgm:prSet presAssocID="{64DFB764-EB50-4087-A4AB-6B6BB20B8471}" presName="spacer" presStyleCnt="0"/>
      <dgm:spPr/>
    </dgm:pt>
    <dgm:pt modelId="{6A73B1C4-A87D-364A-A1EE-5E02F58552B4}" type="pres">
      <dgm:prSet presAssocID="{0A7272B0-915A-4746-A725-D092BAE84ADE}" presName="parentText" presStyleLbl="node1" presStyleIdx="1" presStyleCnt="3">
        <dgm:presLayoutVars>
          <dgm:chMax val="0"/>
          <dgm:bulletEnabled val="1"/>
        </dgm:presLayoutVars>
      </dgm:prSet>
      <dgm:spPr/>
      <dgm:t>
        <a:bodyPr/>
        <a:lstStyle/>
        <a:p>
          <a:endParaRPr lang="en-US"/>
        </a:p>
      </dgm:t>
    </dgm:pt>
    <dgm:pt modelId="{2D7CBB5B-91EE-874A-9F67-C6C8221F1EF4}" type="pres">
      <dgm:prSet presAssocID="{BF91F5E4-DA98-438E-B93A-0AAAA0AF2D03}" presName="spacer" presStyleCnt="0"/>
      <dgm:spPr/>
    </dgm:pt>
    <dgm:pt modelId="{02D1854F-F39F-DE47-9B03-5E37A957BA2C}" type="pres">
      <dgm:prSet presAssocID="{48BC438A-E593-472C-8924-89F252D83831}" presName="parentText" presStyleLbl="node1" presStyleIdx="2" presStyleCnt="3">
        <dgm:presLayoutVars>
          <dgm:chMax val="0"/>
          <dgm:bulletEnabled val="1"/>
        </dgm:presLayoutVars>
      </dgm:prSet>
      <dgm:spPr/>
      <dgm:t>
        <a:bodyPr/>
        <a:lstStyle/>
        <a:p>
          <a:endParaRPr lang="en-US"/>
        </a:p>
      </dgm:t>
    </dgm:pt>
  </dgm:ptLst>
  <dgm:cxnLst>
    <dgm:cxn modelId="{5817653F-4FD1-2441-B1EF-C1B33C5C6CCF}" type="presOf" srcId="{48D6BB95-87E3-4494-B7C9-E74635A86DD5}" destId="{C50A3782-0C16-4A4F-AED5-9E6A9AE08EA6}" srcOrd="0" destOrd="0" presId="urn:microsoft.com/office/officeart/2005/8/layout/vList2"/>
    <dgm:cxn modelId="{C24F4FCC-7EE5-4357-91DC-B322199700A4}" srcId="{48D6BB95-87E3-4494-B7C9-E74635A86DD5}" destId="{48BC438A-E593-472C-8924-89F252D83831}" srcOrd="2" destOrd="0" parTransId="{8B916802-DD42-497D-A418-918A437E6C2D}" sibTransId="{F3603F60-84DA-4173-BEE9-5ED128F3FE5C}"/>
    <dgm:cxn modelId="{CBFE4FE9-28FF-4152-9DAE-F5ACDCCF469E}" srcId="{48D6BB95-87E3-4494-B7C9-E74635A86DD5}" destId="{E66FC688-198C-4CA3-AF04-9C0316C24972}" srcOrd="0" destOrd="0" parTransId="{C2CE2437-ED4A-4F98-9C84-8FA5CE8C514F}" sibTransId="{64DFB764-EB50-4087-A4AB-6B6BB20B8471}"/>
    <dgm:cxn modelId="{DE0AB8F5-91E2-4DAD-929D-CB4D54B48181}" srcId="{48D6BB95-87E3-4494-B7C9-E74635A86DD5}" destId="{0A7272B0-915A-4746-A725-D092BAE84ADE}" srcOrd="1" destOrd="0" parTransId="{49DDF94B-7A3C-48CA-B25C-760EA7AC1A69}" sibTransId="{BF91F5E4-DA98-438E-B93A-0AAAA0AF2D03}"/>
    <dgm:cxn modelId="{D3B72C3A-291E-474A-AEF4-7788717E2F76}" type="presOf" srcId="{0A7272B0-915A-4746-A725-D092BAE84ADE}" destId="{6A73B1C4-A87D-364A-A1EE-5E02F58552B4}" srcOrd="0" destOrd="0" presId="urn:microsoft.com/office/officeart/2005/8/layout/vList2"/>
    <dgm:cxn modelId="{0E0C8F0E-2C53-B74F-A274-43C4C57D0C8F}" type="presOf" srcId="{E66FC688-198C-4CA3-AF04-9C0316C24972}" destId="{BAAC33E1-919C-1C41-9BA4-717F04386E29}" srcOrd="0" destOrd="0" presId="urn:microsoft.com/office/officeart/2005/8/layout/vList2"/>
    <dgm:cxn modelId="{11A01432-658A-1E41-9B35-2E6BB9F64454}" type="presOf" srcId="{48BC438A-E593-472C-8924-89F252D83831}" destId="{02D1854F-F39F-DE47-9B03-5E37A957BA2C}" srcOrd="0" destOrd="0" presId="urn:microsoft.com/office/officeart/2005/8/layout/vList2"/>
    <dgm:cxn modelId="{212A4D6B-D2AA-DD41-85EA-E629EE1CA7B2}" type="presParOf" srcId="{C50A3782-0C16-4A4F-AED5-9E6A9AE08EA6}" destId="{BAAC33E1-919C-1C41-9BA4-717F04386E29}" srcOrd="0" destOrd="0" presId="urn:microsoft.com/office/officeart/2005/8/layout/vList2"/>
    <dgm:cxn modelId="{0931ABFE-B47F-7544-A129-A4569E2FCE41}" type="presParOf" srcId="{C50A3782-0C16-4A4F-AED5-9E6A9AE08EA6}" destId="{EDD39112-D014-A944-B5E4-A19732221E33}" srcOrd="1" destOrd="0" presId="urn:microsoft.com/office/officeart/2005/8/layout/vList2"/>
    <dgm:cxn modelId="{A0F6A955-7F8B-C841-9987-F6B88B878431}" type="presParOf" srcId="{C50A3782-0C16-4A4F-AED5-9E6A9AE08EA6}" destId="{6A73B1C4-A87D-364A-A1EE-5E02F58552B4}" srcOrd="2" destOrd="0" presId="urn:microsoft.com/office/officeart/2005/8/layout/vList2"/>
    <dgm:cxn modelId="{100B66B3-F5E4-0A48-9534-17E88C0F0042}" type="presParOf" srcId="{C50A3782-0C16-4A4F-AED5-9E6A9AE08EA6}" destId="{2D7CBB5B-91EE-874A-9F67-C6C8221F1EF4}" srcOrd="3" destOrd="0" presId="urn:microsoft.com/office/officeart/2005/8/layout/vList2"/>
    <dgm:cxn modelId="{7ED0E31B-FBF1-DB49-9BD0-4EF3014D80AB}" type="presParOf" srcId="{C50A3782-0C16-4A4F-AED5-9E6A9AE08EA6}" destId="{02D1854F-F39F-DE47-9B03-5E37A957BA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07531-7ABC-944E-9C22-79A4EDC03C09}">
      <dsp:nvSpPr>
        <dsp:cNvPr id="0" name=""/>
        <dsp:cNvSpPr/>
      </dsp:nvSpPr>
      <dsp:spPr>
        <a:xfrm>
          <a:off x="576879" y="1660"/>
          <a:ext cx="3390277" cy="2034166"/>
        </a:xfrm>
        <a:prstGeom prst="rect">
          <a:avLst/>
        </a:prstGeom>
        <a:solidFill>
          <a:schemeClr val="accent1">
            <a:lumMod val="40000"/>
            <a:lumOff val="6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Research that explored the lives of students attending adult special education (ASE) and their experiences of oppression as well as the ways this study influences my thinking as an educator and researcher.</a:t>
          </a:r>
        </a:p>
      </dsp:txBody>
      <dsp:txXfrm>
        <a:off x="576879" y="1660"/>
        <a:ext cx="3390277" cy="2034166"/>
      </dsp:txXfrm>
    </dsp:sp>
    <dsp:sp modelId="{77FE7A07-8B44-8B45-AF3B-8DDD427D74A5}">
      <dsp:nvSpPr>
        <dsp:cNvPr id="0" name=""/>
        <dsp:cNvSpPr/>
      </dsp:nvSpPr>
      <dsp:spPr>
        <a:xfrm>
          <a:off x="576879" y="2374854"/>
          <a:ext cx="3390277" cy="2034166"/>
        </a:xfrm>
        <a:prstGeom prst="rect">
          <a:avLst/>
        </a:prstGeom>
        <a:solidFill>
          <a:schemeClr val="accent2">
            <a:lumMod val="60000"/>
            <a:lumOff val="40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solidFill>
                <a:schemeClr val="tx1"/>
              </a:solidFill>
            </a:rPr>
            <a:t>Dissertation Title: </a:t>
          </a:r>
          <a:r>
            <a:rPr lang="en-CA" sz="1700" i="1" kern="1200" dirty="0">
              <a:solidFill>
                <a:schemeClr val="tx1"/>
              </a:solidFill>
            </a:rPr>
            <a:t>“I was planning on going to actual real school rather than a program like this”; Students with intellectual disabilities informing adult special education.</a:t>
          </a:r>
          <a:endParaRPr lang="en-US" sz="1700" kern="1200" dirty="0">
            <a:solidFill>
              <a:schemeClr val="tx1"/>
            </a:solidFill>
          </a:endParaRPr>
        </a:p>
      </dsp:txBody>
      <dsp:txXfrm>
        <a:off x="576879" y="2374854"/>
        <a:ext cx="3390277" cy="2034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36E1-FFA8-0140-84B8-A389EE36701D}">
      <dsp:nvSpPr>
        <dsp:cNvPr id="0" name=""/>
        <dsp:cNvSpPr/>
      </dsp:nvSpPr>
      <dsp:spPr>
        <a:xfrm>
          <a:off x="0" y="386241"/>
          <a:ext cx="9618133" cy="1449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16560" rIns="746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Segregated and congregated </a:t>
          </a:r>
        </a:p>
        <a:p>
          <a:pPr marL="228600" lvl="1" indent="-228600" algn="l" defTabSz="889000">
            <a:lnSpc>
              <a:spcPct val="90000"/>
            </a:lnSpc>
            <a:spcBef>
              <a:spcPct val="0"/>
            </a:spcBef>
            <a:spcAft>
              <a:spcPct val="15000"/>
            </a:spcAft>
            <a:buChar char="••"/>
          </a:pPr>
          <a:r>
            <a:rPr lang="en-US" sz="2000" kern="1200"/>
            <a:t>Remedial curriculum</a:t>
          </a:r>
        </a:p>
        <a:p>
          <a:pPr marL="228600" lvl="1" indent="-228600" algn="l" defTabSz="889000">
            <a:lnSpc>
              <a:spcPct val="90000"/>
            </a:lnSpc>
            <a:spcBef>
              <a:spcPct val="0"/>
            </a:spcBef>
            <a:spcAft>
              <a:spcPct val="15000"/>
            </a:spcAft>
            <a:buChar char="••"/>
          </a:pPr>
          <a:r>
            <a:rPr lang="en-US" sz="2000" kern="1200"/>
            <a:t>Rigid admission process</a:t>
          </a:r>
        </a:p>
      </dsp:txBody>
      <dsp:txXfrm>
        <a:off x="0" y="386241"/>
        <a:ext cx="9618133" cy="1449000"/>
      </dsp:txXfrm>
    </dsp:sp>
    <dsp:sp modelId="{7B18C682-31D4-3345-9077-78FA14ACF37C}">
      <dsp:nvSpPr>
        <dsp:cNvPr id="0" name=""/>
        <dsp:cNvSpPr/>
      </dsp:nvSpPr>
      <dsp:spPr>
        <a:xfrm>
          <a:off x="480906" y="91041"/>
          <a:ext cx="6732693" cy="5904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lvl="0" algn="l" defTabSz="889000">
            <a:lnSpc>
              <a:spcPct val="90000"/>
            </a:lnSpc>
            <a:spcBef>
              <a:spcPct val="0"/>
            </a:spcBef>
            <a:spcAft>
              <a:spcPct val="35000"/>
            </a:spcAft>
          </a:pPr>
          <a:r>
            <a:rPr lang="en-US" sz="2000" kern="1200" dirty="0"/>
            <a:t>Social Organization through text with Smith </a:t>
          </a:r>
          <a:r>
            <a:rPr lang="en-US" sz="1600" kern="1200" dirty="0"/>
            <a:t>(</a:t>
          </a:r>
          <a:r>
            <a:rPr lang="en-US" sz="1400" kern="1200" dirty="0"/>
            <a:t>1987, 1990) </a:t>
          </a:r>
        </a:p>
      </dsp:txBody>
      <dsp:txXfrm>
        <a:off x="509727" y="119862"/>
        <a:ext cx="6675051" cy="532758"/>
      </dsp:txXfrm>
    </dsp:sp>
    <dsp:sp modelId="{0B451BE3-9E0E-7247-9E60-9ED5AB45F5C8}">
      <dsp:nvSpPr>
        <dsp:cNvPr id="0" name=""/>
        <dsp:cNvSpPr/>
      </dsp:nvSpPr>
      <dsp:spPr>
        <a:xfrm>
          <a:off x="0" y="2238441"/>
          <a:ext cx="9618133" cy="1764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416560" rIns="74647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Control and manage</a:t>
          </a:r>
        </a:p>
        <a:p>
          <a:pPr marL="228600" lvl="1" indent="-228600" algn="l" defTabSz="889000">
            <a:lnSpc>
              <a:spcPct val="90000"/>
            </a:lnSpc>
            <a:spcBef>
              <a:spcPct val="0"/>
            </a:spcBef>
            <a:spcAft>
              <a:spcPct val="15000"/>
            </a:spcAft>
            <a:buChar char="••"/>
          </a:pPr>
          <a:r>
            <a:rPr lang="en-US" sz="2000" kern="1200" dirty="0"/>
            <a:t>Infantize students</a:t>
          </a:r>
        </a:p>
        <a:p>
          <a:pPr marL="228600" lvl="1" indent="-228600" algn="l" defTabSz="889000">
            <a:lnSpc>
              <a:spcPct val="90000"/>
            </a:lnSpc>
            <a:spcBef>
              <a:spcPct val="0"/>
            </a:spcBef>
            <a:spcAft>
              <a:spcPct val="15000"/>
            </a:spcAft>
            <a:buChar char="••"/>
          </a:pPr>
          <a:r>
            <a:rPr lang="en-US" sz="2000" kern="1200" dirty="0"/>
            <a:t>Punishment</a:t>
          </a:r>
        </a:p>
        <a:p>
          <a:pPr marL="228600" lvl="1" indent="-228600" algn="l" defTabSz="889000">
            <a:lnSpc>
              <a:spcPct val="90000"/>
            </a:lnSpc>
            <a:spcBef>
              <a:spcPct val="0"/>
            </a:spcBef>
            <a:spcAft>
              <a:spcPct val="15000"/>
            </a:spcAft>
            <a:buChar char="••"/>
          </a:pPr>
          <a:r>
            <a:rPr lang="en-US" sz="2000" kern="1200" dirty="0"/>
            <a:t>Resistance</a:t>
          </a:r>
        </a:p>
      </dsp:txBody>
      <dsp:txXfrm>
        <a:off x="0" y="2238441"/>
        <a:ext cx="9618133" cy="1764000"/>
      </dsp:txXfrm>
    </dsp:sp>
    <dsp:sp modelId="{A6102605-CE29-CC4A-A731-C5ED1C8F6C64}">
      <dsp:nvSpPr>
        <dsp:cNvPr id="0" name=""/>
        <dsp:cNvSpPr/>
      </dsp:nvSpPr>
      <dsp:spPr>
        <a:xfrm>
          <a:off x="480906" y="1943241"/>
          <a:ext cx="6732693" cy="5904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lvl="0" algn="l" defTabSz="889000">
            <a:lnSpc>
              <a:spcPct val="90000"/>
            </a:lnSpc>
            <a:spcBef>
              <a:spcPct val="0"/>
            </a:spcBef>
            <a:spcAft>
              <a:spcPct val="35000"/>
            </a:spcAft>
          </a:pPr>
          <a:r>
            <a:rPr lang="en-US" sz="2000" kern="1200" dirty="0"/>
            <a:t>Techniques of Discipline with Foucault (1977, 1982) </a:t>
          </a:r>
        </a:p>
      </dsp:txBody>
      <dsp:txXfrm>
        <a:off x="509727" y="1972062"/>
        <a:ext cx="6675051"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3D51A-A763-F74E-8BBA-5078A057756F}">
      <dsp:nvSpPr>
        <dsp:cNvPr id="0" name=""/>
        <dsp:cNvSpPr/>
      </dsp:nvSpPr>
      <dsp:spPr>
        <a:xfrm>
          <a:off x="0" y="698"/>
          <a:ext cx="10013244"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8D70A5-1C48-4242-9555-CF57F9DFCFAD}">
      <dsp:nvSpPr>
        <dsp:cNvPr id="0" name=""/>
        <dsp:cNvSpPr/>
      </dsp:nvSpPr>
      <dsp:spPr>
        <a:xfrm>
          <a:off x="0" y="698"/>
          <a:ext cx="10013244" cy="94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My role in maintenance and reproduction of oppression and marginalization </a:t>
          </a:r>
          <a:r>
            <a:rPr lang="en-US" sz="2000" kern="1200" dirty="0"/>
            <a:t>(commitment to PSE instead of to students)</a:t>
          </a:r>
        </a:p>
      </dsp:txBody>
      <dsp:txXfrm>
        <a:off x="0" y="698"/>
        <a:ext cx="10013244" cy="943938"/>
      </dsp:txXfrm>
    </dsp:sp>
    <dsp:sp modelId="{0E92C298-D119-DE4F-AAF4-1DC1D9B4D599}">
      <dsp:nvSpPr>
        <dsp:cNvPr id="0" name=""/>
        <dsp:cNvSpPr/>
      </dsp:nvSpPr>
      <dsp:spPr>
        <a:xfrm>
          <a:off x="0" y="944637"/>
          <a:ext cx="10013244"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0240E-A74E-7947-869E-EB2FA02CCB05}">
      <dsp:nvSpPr>
        <dsp:cNvPr id="0" name=""/>
        <dsp:cNvSpPr/>
      </dsp:nvSpPr>
      <dsp:spPr>
        <a:xfrm>
          <a:off x="0" y="944637"/>
          <a:ext cx="10013244" cy="94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Students are capable and reliable research participants</a:t>
          </a:r>
        </a:p>
      </dsp:txBody>
      <dsp:txXfrm>
        <a:off x="0" y="944637"/>
        <a:ext cx="10013244" cy="943938"/>
      </dsp:txXfrm>
    </dsp:sp>
    <dsp:sp modelId="{F3A4D180-14A4-BF49-97F5-62A576E6359B}">
      <dsp:nvSpPr>
        <dsp:cNvPr id="0" name=""/>
        <dsp:cNvSpPr/>
      </dsp:nvSpPr>
      <dsp:spPr>
        <a:xfrm>
          <a:off x="0" y="1888575"/>
          <a:ext cx="10013244"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080C0-8539-1140-B03E-E8A655C6D932}">
      <dsp:nvSpPr>
        <dsp:cNvPr id="0" name=""/>
        <dsp:cNvSpPr/>
      </dsp:nvSpPr>
      <dsp:spPr>
        <a:xfrm>
          <a:off x="0" y="1888575"/>
          <a:ext cx="10013244" cy="943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Ways PSE naturalizes and justifies exclusion by creating a culture of charity – </a:t>
          </a:r>
          <a:r>
            <a:rPr lang="en-US" sz="2400" i="1" kern="1200" dirty="0"/>
            <a:t>feel good, look good, done good</a:t>
          </a:r>
        </a:p>
      </dsp:txBody>
      <dsp:txXfrm>
        <a:off x="0" y="1888575"/>
        <a:ext cx="10013244" cy="943938"/>
      </dsp:txXfrm>
    </dsp:sp>
    <dsp:sp modelId="{0D9BE4B9-B3D2-1344-8611-E3BC42DA2DB9}">
      <dsp:nvSpPr>
        <dsp:cNvPr id="0" name=""/>
        <dsp:cNvSpPr/>
      </dsp:nvSpPr>
      <dsp:spPr>
        <a:xfrm>
          <a:off x="0" y="2832513"/>
          <a:ext cx="10013244"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D40770-F7A4-854F-86A9-D90E4241E83C}">
      <dsp:nvSpPr>
        <dsp:cNvPr id="0" name=""/>
        <dsp:cNvSpPr/>
      </dsp:nvSpPr>
      <dsp:spPr>
        <a:xfrm>
          <a:off x="0" y="2832513"/>
          <a:ext cx="10003466" cy="160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a:t>Recognizing failure to deliver an education that recognizes student’s identity, competence, learning, human rights, or sense of belonging </a:t>
          </a:r>
          <a:r>
            <a:rPr lang="en-US" sz="2000" i="0" kern="1200" dirty="0"/>
            <a:t>(human service day program)</a:t>
          </a:r>
        </a:p>
      </dsp:txBody>
      <dsp:txXfrm>
        <a:off x="0" y="2832513"/>
        <a:ext cx="10003466" cy="16057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C33E1-919C-1C41-9BA4-717F04386E29}">
      <dsp:nvSpPr>
        <dsp:cNvPr id="0" name=""/>
        <dsp:cNvSpPr/>
      </dsp:nvSpPr>
      <dsp:spPr>
        <a:xfrm>
          <a:off x="0" y="856650"/>
          <a:ext cx="6628804" cy="10062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a:t>I resonated with...</a:t>
          </a:r>
        </a:p>
      </dsp:txBody>
      <dsp:txXfrm>
        <a:off x="49119" y="905769"/>
        <a:ext cx="6530566" cy="907962"/>
      </dsp:txXfrm>
    </dsp:sp>
    <dsp:sp modelId="{6A73B1C4-A87D-364A-A1EE-5E02F58552B4}">
      <dsp:nvSpPr>
        <dsp:cNvPr id="0" name=""/>
        <dsp:cNvSpPr/>
      </dsp:nvSpPr>
      <dsp:spPr>
        <a:xfrm>
          <a:off x="0" y="1986690"/>
          <a:ext cx="6628804" cy="1006200"/>
        </a:xfrm>
        <a:prstGeom prst="roundRect">
          <a:avLst/>
        </a:prstGeom>
        <a:gradFill rotWithShape="0">
          <a:gsLst>
            <a:gs pos="0">
              <a:schemeClr val="accent2">
                <a:hueOff val="-441348"/>
                <a:satOff val="2109"/>
                <a:lumOff val="2941"/>
                <a:alphaOff val="0"/>
                <a:tint val="96000"/>
                <a:lumMod val="100000"/>
              </a:schemeClr>
            </a:gs>
            <a:gs pos="78000">
              <a:schemeClr val="accent2">
                <a:hueOff val="-441348"/>
                <a:satOff val="2109"/>
                <a:lumOff val="294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dirty="0"/>
            <a:t>I was disappointed with…</a:t>
          </a:r>
        </a:p>
      </dsp:txBody>
      <dsp:txXfrm>
        <a:off x="49119" y="2035809"/>
        <a:ext cx="6530566" cy="907962"/>
      </dsp:txXfrm>
    </dsp:sp>
    <dsp:sp modelId="{02D1854F-F39F-DE47-9B03-5E37A957BA2C}">
      <dsp:nvSpPr>
        <dsp:cNvPr id="0" name=""/>
        <dsp:cNvSpPr/>
      </dsp:nvSpPr>
      <dsp:spPr>
        <a:xfrm>
          <a:off x="0" y="3116730"/>
          <a:ext cx="6628804" cy="1006200"/>
        </a:xfrm>
        <a:prstGeom prst="roundRect">
          <a:avLst/>
        </a:prstGeom>
        <a:gradFill rotWithShape="0">
          <a:gsLst>
            <a:gs pos="0">
              <a:schemeClr val="accent2">
                <a:hueOff val="-882696"/>
                <a:satOff val="4218"/>
                <a:lumOff val="5883"/>
                <a:alphaOff val="0"/>
                <a:tint val="96000"/>
                <a:lumMod val="100000"/>
              </a:schemeClr>
            </a:gs>
            <a:gs pos="78000">
              <a:schemeClr val="accent2">
                <a:hueOff val="-882696"/>
                <a:satOff val="4218"/>
                <a:lumOff val="588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en-US" sz="4300" kern="1200"/>
            <a:t>I already knew…</a:t>
          </a:r>
        </a:p>
      </dsp:txBody>
      <dsp:txXfrm>
        <a:off x="49119" y="3165849"/>
        <a:ext cx="6530566" cy="9079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D9B6-F284-8C4B-B51C-43F8FA7BD590}"/>
              </a:ext>
            </a:extLst>
          </p:cNvPr>
          <p:cNvSpPr>
            <a:spLocks noGrp="1"/>
          </p:cNvSpPr>
          <p:nvPr>
            <p:ph type="ctrTitle"/>
          </p:nvPr>
        </p:nvSpPr>
        <p:spPr/>
        <p:txBody>
          <a:bodyPr/>
          <a:lstStyle/>
          <a:p>
            <a:r>
              <a:rPr lang="en-US" dirty="0"/>
              <a:t>Critical Examination of Adult Special Education </a:t>
            </a:r>
          </a:p>
        </p:txBody>
      </p:sp>
      <p:sp>
        <p:nvSpPr>
          <p:cNvPr id="3" name="Subtitle 2">
            <a:extLst>
              <a:ext uri="{FF2B5EF4-FFF2-40B4-BE49-F238E27FC236}">
                <a16:creationId xmlns:a16="http://schemas.microsoft.com/office/drawing/2014/main" id="{86D69B5E-A4ED-1F49-B0B7-D5513364205E}"/>
              </a:ext>
            </a:extLst>
          </p:cNvPr>
          <p:cNvSpPr>
            <a:spLocks noGrp="1"/>
          </p:cNvSpPr>
          <p:nvPr>
            <p:ph type="subTitle" idx="1"/>
          </p:nvPr>
        </p:nvSpPr>
        <p:spPr/>
        <p:txBody>
          <a:bodyPr/>
          <a:lstStyle/>
          <a:p>
            <a:r>
              <a:rPr lang="en-US" dirty="0"/>
              <a:t>Dr. Teresa Swan</a:t>
            </a:r>
          </a:p>
          <a:p>
            <a:r>
              <a:rPr lang="en-US" dirty="0"/>
              <a:t>May 5, 2022</a:t>
            </a:r>
          </a:p>
        </p:txBody>
      </p:sp>
    </p:spTree>
    <p:extLst>
      <p:ext uri="{BB962C8B-B14F-4D97-AF65-F5344CB8AC3E}">
        <p14:creationId xmlns:p14="http://schemas.microsoft.com/office/powerpoint/2010/main" val="2094451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43">
            <a:extLst>
              <a:ext uri="{FF2B5EF4-FFF2-40B4-BE49-F238E27FC236}">
                <a16:creationId xmlns:a16="http://schemas.microsoft.com/office/drawing/2014/main" id="{609316A9-990D-4EC3-A671-70EE5C1493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5" name="Straight Connector 44">
              <a:extLst>
                <a:ext uri="{FF2B5EF4-FFF2-40B4-BE49-F238E27FC236}">
                  <a16:creationId xmlns:a16="http://schemas.microsoft.com/office/drawing/2014/main" id="{9B0C6109-9159-49CA-AD7A-F9035539DB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686F14F5-308C-4EB6-87AB-05DE9501B1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7"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1D2B8B50-3419-41ED-9A9F-3CF9EEBBD3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Isosceles Triangle 52">
              <a:extLst>
                <a:ext uri="{FF2B5EF4-FFF2-40B4-BE49-F238E27FC236}">
                  <a16:creationId xmlns:a16="http://schemas.microsoft.com/office/drawing/2014/main" id="{0BA84559-2F4C-4795-9246-4C563F942D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53">
              <a:extLst>
                <a:ext uri="{FF2B5EF4-FFF2-40B4-BE49-F238E27FC236}">
                  <a16:creationId xmlns:a16="http://schemas.microsoft.com/office/drawing/2014/main" id="{FA77A1AA-CA47-4A91-A0A1-0A8CE31A98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2" name="Rectangle 55">
            <a:extLst>
              <a:ext uri="{FF2B5EF4-FFF2-40B4-BE49-F238E27FC236}">
                <a16:creationId xmlns:a16="http://schemas.microsoft.com/office/drawing/2014/main" id="{03E8462A-FEBA-4848-81CC-3F8DA3E47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57">
            <a:extLst>
              <a:ext uri="{FF2B5EF4-FFF2-40B4-BE49-F238E27FC236}">
                <a16:creationId xmlns:a16="http://schemas.microsoft.com/office/drawing/2014/main" id="{2109F83F-40FE-4DB3-84CC-09FB3340D06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1DE492D7-C3C3-48FF-80C8-37021EA026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9329D58C-0D2E-4A2B-AD6A-9CEE506784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4EFA655C-9E50-4C14-A89E-AD7B648E4E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3E843863-7D25-4C01-9A17-E817CB6D99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74" name="Rectangle 68">
            <a:extLst>
              <a:ext uri="{FF2B5EF4-FFF2-40B4-BE49-F238E27FC236}">
                <a16:creationId xmlns:a16="http://schemas.microsoft.com/office/drawing/2014/main" id="{7941F9B1-B01B-4A84-89D9-B169AEB4E4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Content Placeholder 38" descr="A picture containing graphical user interface&#10;&#10;Description automatically generated">
            <a:extLst>
              <a:ext uri="{FF2B5EF4-FFF2-40B4-BE49-F238E27FC236}">
                <a16:creationId xmlns:a16="http://schemas.microsoft.com/office/drawing/2014/main" id="{CE18B674-C9D5-E649-92E0-374B4B82364D}"/>
              </a:ext>
            </a:extLst>
          </p:cNvPr>
          <p:cNvPicPr>
            <a:picLocks noGrp="1" noChangeAspect="1"/>
          </p:cNvPicPr>
          <p:nvPr>
            <p:ph idx="1"/>
          </p:nvPr>
        </p:nvPicPr>
        <p:blipFill>
          <a:blip r:embed="rId2"/>
          <a:stretch>
            <a:fillRect/>
          </a:stretch>
        </p:blipFill>
        <p:spPr>
          <a:xfrm>
            <a:off x="2303845" y="1131994"/>
            <a:ext cx="4648492" cy="4590386"/>
          </a:xfrm>
          <a:prstGeom prst="rect">
            <a:avLst/>
          </a:prstGeom>
        </p:spPr>
      </p:pic>
    </p:spTree>
    <p:extLst>
      <p:ext uri="{BB962C8B-B14F-4D97-AF65-F5344CB8AC3E}">
        <p14:creationId xmlns:p14="http://schemas.microsoft.com/office/powerpoint/2010/main" val="135694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4">
            <a:extLst>
              <a:ext uri="{FF2B5EF4-FFF2-40B4-BE49-F238E27FC236}">
                <a16:creationId xmlns:a16="http://schemas.microsoft.com/office/drawing/2014/main" id="{C52ED567-06B3-4107-9773-BBB6BD7867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7D0956-FFAC-D70E-E780-17A0D67760BE}"/>
              </a:ext>
            </a:extLst>
          </p:cNvPr>
          <p:cNvSpPr>
            <a:spLocks noGrp="1"/>
          </p:cNvSpPr>
          <p:nvPr>
            <p:ph idx="1"/>
          </p:nvPr>
        </p:nvSpPr>
        <p:spPr>
          <a:xfrm>
            <a:off x="677334" y="1253067"/>
            <a:ext cx="6155266" cy="4351866"/>
          </a:xfrm>
        </p:spPr>
        <p:txBody>
          <a:bodyPr anchor="ctr">
            <a:normAutofit/>
          </a:bodyPr>
          <a:lstStyle/>
          <a:p>
            <a:pPr marL="0" indent="0">
              <a:lnSpc>
                <a:spcPct val="90000"/>
              </a:lnSpc>
              <a:buNone/>
            </a:pPr>
            <a:r>
              <a:rPr lang="en-US" sz="1500" b="1" dirty="0"/>
              <a:t>Primary Question: </a:t>
            </a:r>
            <a:r>
              <a:rPr lang="en-US" sz="1500" dirty="0"/>
              <a:t>How are student’s academic and social activities socially organized by knowledge and power.</a:t>
            </a:r>
          </a:p>
          <a:p>
            <a:pPr marL="0" indent="0">
              <a:lnSpc>
                <a:spcPct val="90000"/>
              </a:lnSpc>
              <a:buNone/>
            </a:pPr>
            <a:endParaRPr lang="en-US" sz="1500" i="1" dirty="0"/>
          </a:p>
          <a:p>
            <a:pPr marL="0" indent="0">
              <a:lnSpc>
                <a:spcPct val="90000"/>
              </a:lnSpc>
              <a:buNone/>
            </a:pPr>
            <a:r>
              <a:rPr lang="en-US" sz="1500" b="1" dirty="0"/>
              <a:t>AIM: </a:t>
            </a:r>
            <a:r>
              <a:rPr lang="en-US" sz="1500" dirty="0"/>
              <a:t>Learn more about the experiences of students in ASE and disrupt taken-for-granted practice </a:t>
            </a:r>
          </a:p>
          <a:p>
            <a:pPr marL="0" indent="0">
              <a:lnSpc>
                <a:spcPct val="90000"/>
              </a:lnSpc>
              <a:buNone/>
            </a:pPr>
            <a:endParaRPr lang="en-US" sz="1500" b="1" dirty="0"/>
          </a:p>
          <a:p>
            <a:pPr marL="0" indent="0">
              <a:lnSpc>
                <a:spcPct val="90000"/>
              </a:lnSpc>
              <a:buNone/>
            </a:pPr>
            <a:r>
              <a:rPr lang="en-US" sz="1500" b="1" dirty="0"/>
              <a:t>Positionality: </a:t>
            </a:r>
            <a:r>
              <a:rPr lang="en-US" sz="1500" dirty="0"/>
              <a:t>dominate, privileged, white middle-class, “insider”</a:t>
            </a:r>
          </a:p>
          <a:p>
            <a:pPr marL="0" indent="0">
              <a:lnSpc>
                <a:spcPct val="90000"/>
              </a:lnSpc>
              <a:buNone/>
            </a:pPr>
            <a:endParaRPr lang="en-US" sz="1500" dirty="0"/>
          </a:p>
          <a:p>
            <a:pPr marL="0" indent="0">
              <a:lnSpc>
                <a:spcPct val="90000"/>
              </a:lnSpc>
              <a:buNone/>
            </a:pPr>
            <a:r>
              <a:rPr lang="en-US" sz="1500" b="1" dirty="0"/>
              <a:t>Data Collection</a:t>
            </a:r>
            <a:r>
              <a:rPr lang="en-US" sz="1500" dirty="0"/>
              <a:t>: focus groups, observations, interviews, documents, reflective journaling</a:t>
            </a:r>
          </a:p>
          <a:p>
            <a:pPr>
              <a:lnSpc>
                <a:spcPct val="90000"/>
              </a:lnSpc>
            </a:pPr>
            <a:endParaRPr lang="en-US" sz="1500" dirty="0"/>
          </a:p>
          <a:p>
            <a:pPr marL="0" indent="0">
              <a:lnSpc>
                <a:spcPct val="90000"/>
              </a:lnSpc>
              <a:buNone/>
            </a:pPr>
            <a:r>
              <a:rPr lang="en-US" sz="1400" i="1" dirty="0"/>
              <a:t>Sampling and recruitment, ethical considerations, study rigor, reciprocity </a:t>
            </a:r>
          </a:p>
          <a:p>
            <a:pPr>
              <a:lnSpc>
                <a:spcPct val="90000"/>
              </a:lnSpc>
            </a:pPr>
            <a:endParaRPr lang="en-US" sz="1500" dirty="0"/>
          </a:p>
        </p:txBody>
      </p:sp>
      <p:sp>
        <p:nvSpPr>
          <p:cNvPr id="57" name="Rectangle 56">
            <a:extLst>
              <a:ext uri="{FF2B5EF4-FFF2-40B4-BE49-F238E27FC236}">
                <a16:creationId xmlns:a16="http://schemas.microsoft.com/office/drawing/2014/main" id="{AF551D8B-3775-4477-88B7-7B7C350D3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65734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59" name="Straight Connector 58">
            <a:extLst>
              <a:ext uri="{FF2B5EF4-FFF2-40B4-BE49-F238E27FC236}">
                <a16:creationId xmlns:a16="http://schemas.microsoft.com/office/drawing/2014/main" id="{1A901C3D-CFAE-460D-BD0E-7D22164D7D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590212" y="0"/>
            <a:ext cx="1059921" cy="6858000"/>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837C0EA9-1437-4437-9D20-2BBDA1AA9F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21600" y="3721395"/>
            <a:ext cx="4345560" cy="3136604"/>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BB934D2B-85E2-4375-94EE-B66C16BF79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25">
            <a:extLst>
              <a:ext uri="{FF2B5EF4-FFF2-40B4-BE49-F238E27FC236}">
                <a16:creationId xmlns:a16="http://schemas.microsoft.com/office/drawing/2014/main" id="{9B445E02-D785-4565-B842-9567BBC09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Isosceles Triangle 66">
            <a:extLst>
              <a:ext uri="{FF2B5EF4-FFF2-40B4-BE49-F238E27FC236}">
                <a16:creationId xmlns:a16="http://schemas.microsoft.com/office/drawing/2014/main" id="{2C153736-D102-4F57-9DE7-615AFC02B0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Rectangle 27">
            <a:extLst>
              <a:ext uri="{FF2B5EF4-FFF2-40B4-BE49-F238E27FC236}">
                <a16:creationId xmlns:a16="http://schemas.microsoft.com/office/drawing/2014/main" id="{BA407A52-66F4-4CDE-A726-FF79F3EC3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8">
            <a:extLst>
              <a:ext uri="{FF2B5EF4-FFF2-40B4-BE49-F238E27FC236}">
                <a16:creationId xmlns:a16="http://schemas.microsoft.com/office/drawing/2014/main" id="{D28FFB34-4FC3-46F5-B900-D3B774FD0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9">
            <a:extLst>
              <a:ext uri="{FF2B5EF4-FFF2-40B4-BE49-F238E27FC236}">
                <a16:creationId xmlns:a16="http://schemas.microsoft.com/office/drawing/2014/main" id="{205F7B13-ACB5-46BE-8070-0431266B18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id="{D52A0D23-45DD-4DF4-ADE6-A81F409BB9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B02CB9C-89D4-C48E-8F2E-04C2379CD79E}"/>
              </a:ext>
            </a:extLst>
          </p:cNvPr>
          <p:cNvSpPr>
            <a:spLocks noGrp="1"/>
          </p:cNvSpPr>
          <p:nvPr>
            <p:ph type="title"/>
          </p:nvPr>
        </p:nvSpPr>
        <p:spPr>
          <a:xfrm>
            <a:off x="7829658" y="1253067"/>
            <a:ext cx="4237502" cy="4351866"/>
          </a:xfrm>
        </p:spPr>
        <p:txBody>
          <a:bodyPr anchor="ctr">
            <a:normAutofit/>
          </a:bodyPr>
          <a:lstStyle/>
          <a:p>
            <a:r>
              <a:rPr lang="en-US" dirty="0">
                <a:solidFill>
                  <a:schemeClr val="bg1"/>
                </a:solidFill>
              </a:rPr>
              <a:t>Research Design: </a:t>
            </a:r>
            <a:br>
              <a:rPr lang="en-US" dirty="0">
                <a:solidFill>
                  <a:schemeClr val="bg1"/>
                </a:solidFill>
              </a:rPr>
            </a:br>
            <a:r>
              <a:rPr lang="en-US" sz="2800" dirty="0">
                <a:solidFill>
                  <a:schemeClr val="bg1"/>
                </a:solidFill>
              </a:rPr>
              <a:t>Critical Ethnography </a:t>
            </a:r>
          </a:p>
        </p:txBody>
      </p:sp>
    </p:spTree>
    <p:extLst>
      <p:ext uri="{BB962C8B-B14F-4D97-AF65-F5344CB8AC3E}">
        <p14:creationId xmlns:p14="http://schemas.microsoft.com/office/powerpoint/2010/main" val="329270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CC38C-8645-C61B-3904-8E5C3271EA85}"/>
              </a:ext>
            </a:extLst>
          </p:cNvPr>
          <p:cNvSpPr>
            <a:spLocks noGrp="1"/>
          </p:cNvSpPr>
          <p:nvPr>
            <p:ph type="title"/>
          </p:nvPr>
        </p:nvSpPr>
        <p:spPr>
          <a:xfrm>
            <a:off x="1286933" y="609600"/>
            <a:ext cx="10197494" cy="1099457"/>
          </a:xfrm>
        </p:spPr>
        <p:txBody>
          <a:bodyPr>
            <a:normAutofit fontScale="90000"/>
          </a:bodyPr>
          <a:lstStyle/>
          <a:p>
            <a:r>
              <a:rPr lang="en-US" dirty="0"/>
              <a:t>Theoretical Framework: Critical Disability Theory</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479A357-BA5B-DB31-63B0-548EC0F75735}"/>
              </a:ext>
            </a:extLst>
          </p:cNvPr>
          <p:cNvGraphicFramePr>
            <a:graphicFrameLocks noGrp="1"/>
          </p:cNvGraphicFramePr>
          <p:nvPr>
            <p:ph idx="1"/>
            <p:extLst>
              <p:ext uri="{D42A27DB-BD31-4B8C-83A1-F6EECF244321}">
                <p14:modId xmlns:p14="http://schemas.microsoft.com/office/powerpoint/2010/main" val="385172219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33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8EC32-2BE2-3EFC-CE4F-01D9DAE20CE8}"/>
              </a:ext>
            </a:extLst>
          </p:cNvPr>
          <p:cNvSpPr>
            <a:spLocks noGrp="1"/>
          </p:cNvSpPr>
          <p:nvPr>
            <p:ph type="title"/>
          </p:nvPr>
        </p:nvSpPr>
        <p:spPr>
          <a:xfrm>
            <a:off x="1043950" y="1179151"/>
            <a:ext cx="3300646" cy="4463889"/>
          </a:xfrm>
        </p:spPr>
        <p:txBody>
          <a:bodyPr anchor="ctr">
            <a:normAutofit/>
          </a:bodyPr>
          <a:lstStyle/>
          <a:p>
            <a:r>
              <a:rPr lang="en-US" dirty="0"/>
              <a:t>Themes: I asked students about…</a:t>
            </a:r>
          </a:p>
        </p:txBody>
      </p:sp>
      <p:sp>
        <p:nvSpPr>
          <p:cNvPr id="35" name="Isosceles Triangle 34">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39A08BDC-9CFF-F58D-849D-7B1B74CC60A8}"/>
              </a:ext>
            </a:extLst>
          </p:cNvPr>
          <p:cNvSpPr>
            <a:spLocks noGrp="1"/>
          </p:cNvSpPr>
          <p:nvPr>
            <p:ph idx="1"/>
          </p:nvPr>
        </p:nvSpPr>
        <p:spPr>
          <a:xfrm>
            <a:off x="4968745" y="1109144"/>
            <a:ext cx="6351189" cy="5065877"/>
          </a:xfrm>
        </p:spPr>
        <p:txBody>
          <a:bodyPr anchor="ctr">
            <a:normAutofit/>
          </a:bodyPr>
          <a:lstStyle/>
          <a:p>
            <a:pPr marL="0" indent="0">
              <a:buNone/>
            </a:pPr>
            <a:endParaRPr lang="en-US" dirty="0"/>
          </a:p>
          <a:p>
            <a:r>
              <a:rPr lang="en-US" dirty="0"/>
              <a:t>Life as a University Student</a:t>
            </a:r>
          </a:p>
          <a:p>
            <a:pPr lvl="1"/>
            <a:r>
              <a:rPr lang="en-US" dirty="0"/>
              <a:t>Have you met friends outside of ASE?</a:t>
            </a:r>
          </a:p>
          <a:p>
            <a:pPr lvl="1"/>
            <a:r>
              <a:rPr lang="en-US" dirty="0"/>
              <a:t>Tell me what happens if you don’t follow the rules of ASE</a:t>
            </a:r>
          </a:p>
          <a:p>
            <a:r>
              <a:rPr lang="en-US" dirty="0"/>
              <a:t>Student Activities</a:t>
            </a:r>
          </a:p>
          <a:p>
            <a:pPr lvl="1"/>
            <a:r>
              <a:rPr lang="en-US" dirty="0"/>
              <a:t>Tell me what campus-wide activities you participate in</a:t>
            </a:r>
          </a:p>
          <a:p>
            <a:r>
              <a:rPr lang="en-US" dirty="0"/>
              <a:t>Benefits of Attending ASE</a:t>
            </a:r>
          </a:p>
          <a:p>
            <a:pPr lvl="1"/>
            <a:r>
              <a:rPr lang="en-US" dirty="0"/>
              <a:t>Tell me what you plan to do after ASE</a:t>
            </a:r>
          </a:p>
          <a:p>
            <a:pPr lvl="1"/>
            <a:r>
              <a:rPr lang="en-US" dirty="0"/>
              <a:t>How has your life improved attending ASE</a:t>
            </a:r>
          </a:p>
          <a:p>
            <a:r>
              <a:rPr lang="en-US" dirty="0"/>
              <a:t>Life after ASE</a:t>
            </a:r>
          </a:p>
          <a:p>
            <a:pPr lvl="1"/>
            <a:r>
              <a:rPr lang="en-US" dirty="0"/>
              <a:t>Tell me how ASE has prepared you for life after PSE</a:t>
            </a:r>
          </a:p>
          <a:p>
            <a:pPr lvl="1"/>
            <a:r>
              <a:rPr lang="en-US" dirty="0"/>
              <a:t>Have you found employment?</a:t>
            </a:r>
          </a:p>
          <a:p>
            <a:pPr lvl="1"/>
            <a:endParaRPr lang="en-US" dirty="0"/>
          </a:p>
          <a:p>
            <a:pPr lvl="1"/>
            <a:endParaRPr lang="en-US" dirty="0"/>
          </a:p>
        </p:txBody>
      </p:sp>
      <p:sp>
        <p:nvSpPr>
          <p:cNvPr id="39" name="Isosceles Triangle 38">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890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D7D99-1A29-B72A-0B8C-5B727396704E}"/>
              </a:ext>
            </a:extLst>
          </p:cNvPr>
          <p:cNvSpPr>
            <a:spLocks noGrp="1"/>
          </p:cNvSpPr>
          <p:nvPr>
            <p:ph type="title"/>
          </p:nvPr>
        </p:nvSpPr>
        <p:spPr>
          <a:xfrm>
            <a:off x="1333502" y="609600"/>
            <a:ext cx="8596668" cy="1320800"/>
          </a:xfrm>
        </p:spPr>
        <p:txBody>
          <a:bodyPr>
            <a:normAutofit/>
          </a:bodyPr>
          <a:lstStyle/>
          <a:p>
            <a:r>
              <a:rPr lang="en-US" dirty="0"/>
              <a:t>Interpretation of Findings</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74DB32D4-564F-DE6E-E4E6-02260BA60548}"/>
              </a:ext>
            </a:extLst>
          </p:cNvPr>
          <p:cNvSpPr>
            <a:spLocks noGrp="1"/>
          </p:cNvSpPr>
          <p:nvPr>
            <p:ph idx="1"/>
          </p:nvPr>
        </p:nvSpPr>
        <p:spPr>
          <a:xfrm>
            <a:off x="1196622" y="1704623"/>
            <a:ext cx="8733548" cy="4336740"/>
          </a:xfrm>
        </p:spPr>
        <p:txBody>
          <a:bodyPr>
            <a:normAutofit/>
          </a:bodyPr>
          <a:lstStyle/>
          <a:p>
            <a:pPr marL="0" indent="0">
              <a:buNone/>
            </a:pPr>
            <a:r>
              <a:rPr lang="en-CA" dirty="0"/>
              <a:t>Revealed how ASE is embedded in deficit thinking and ways that practices are employed to mange, regulate, and control students against social norms. </a:t>
            </a:r>
          </a:p>
          <a:p>
            <a:pPr marL="0" indent="0">
              <a:buNone/>
            </a:pPr>
            <a:endParaRPr lang="en-CA" dirty="0"/>
          </a:p>
          <a:p>
            <a:pPr marL="0" indent="0">
              <a:buNone/>
            </a:pPr>
            <a:r>
              <a:rPr lang="en-CA" dirty="0"/>
              <a:t>My ethical and moral responsibilities as an educator. </a:t>
            </a:r>
          </a:p>
          <a:p>
            <a:pPr marL="0" indent="0">
              <a:buNone/>
            </a:pPr>
            <a:endParaRPr lang="en-CA" dirty="0"/>
          </a:p>
          <a:p>
            <a:pPr marL="0" indent="0">
              <a:buNone/>
            </a:pPr>
            <a:r>
              <a:rPr lang="en-CA" dirty="0"/>
              <a:t>The three overarching themes: </a:t>
            </a:r>
          </a:p>
          <a:p>
            <a:pPr marL="400050" lvl="1" indent="0">
              <a:buNone/>
            </a:pPr>
            <a:r>
              <a:rPr lang="en-CA" dirty="0"/>
              <a:t>1) </a:t>
            </a:r>
            <a:r>
              <a:rPr lang="en-US" dirty="0"/>
              <a:t>Bureaucratic Structure: Text and Disability </a:t>
            </a:r>
          </a:p>
          <a:p>
            <a:pPr marL="400050" lvl="1" indent="0">
              <a:buNone/>
            </a:pPr>
            <a:r>
              <a:rPr lang="en-CA" dirty="0"/>
              <a:t>2) Deficit Text: Control and Compliance</a:t>
            </a:r>
            <a:endParaRPr lang="en-CA" b="1" dirty="0"/>
          </a:p>
          <a:p>
            <a:pPr marL="400050" lvl="1" indent="0">
              <a:buNone/>
            </a:pPr>
            <a:r>
              <a:rPr lang="en-CA" dirty="0"/>
              <a:t>3) Social Relations: Who Belongs Where?</a:t>
            </a:r>
            <a:endParaRPr lang="en-US" dirty="0"/>
          </a:p>
          <a:p>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8907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04BA-446D-0153-3C7B-773C3E635E47}"/>
              </a:ext>
            </a:extLst>
          </p:cNvPr>
          <p:cNvSpPr>
            <a:spLocks noGrp="1"/>
          </p:cNvSpPr>
          <p:nvPr>
            <p:ph type="title"/>
          </p:nvPr>
        </p:nvSpPr>
        <p:spPr>
          <a:xfrm>
            <a:off x="677334" y="609600"/>
            <a:ext cx="8596668" cy="1320800"/>
          </a:xfrm>
        </p:spPr>
        <p:txBody>
          <a:bodyPr anchor="t">
            <a:normAutofit/>
          </a:bodyPr>
          <a:lstStyle/>
          <a:p>
            <a:r>
              <a:rPr lang="en-US" dirty="0"/>
              <a:t>Summary of Findings</a:t>
            </a:r>
          </a:p>
        </p:txBody>
      </p:sp>
      <p:sp>
        <p:nvSpPr>
          <p:cNvPr id="3" name="Content Placeholder 2">
            <a:extLst>
              <a:ext uri="{FF2B5EF4-FFF2-40B4-BE49-F238E27FC236}">
                <a16:creationId xmlns:a16="http://schemas.microsoft.com/office/drawing/2014/main" id="{7721E466-FE26-EEC3-637B-76CB00A3734C}"/>
              </a:ext>
            </a:extLst>
          </p:cNvPr>
          <p:cNvSpPr>
            <a:spLocks noGrp="1"/>
          </p:cNvSpPr>
          <p:nvPr>
            <p:ph idx="1"/>
          </p:nvPr>
        </p:nvSpPr>
        <p:spPr>
          <a:xfrm>
            <a:off x="3939823" y="1542674"/>
            <a:ext cx="6146800" cy="5115675"/>
          </a:xfrm>
        </p:spPr>
        <p:txBody>
          <a:bodyPr>
            <a:noAutofit/>
          </a:bodyPr>
          <a:lstStyle/>
          <a:p>
            <a:pPr lvl="1">
              <a:lnSpc>
                <a:spcPct val="90000"/>
              </a:lnSpc>
            </a:pPr>
            <a:r>
              <a:rPr lang="en-US" dirty="0"/>
              <a:t>Deficit-based text</a:t>
            </a:r>
          </a:p>
          <a:p>
            <a:pPr lvl="2">
              <a:lnSpc>
                <a:spcPct val="90000"/>
              </a:lnSpc>
            </a:pPr>
            <a:r>
              <a:rPr lang="en-CA" sz="1600" dirty="0"/>
              <a:t>Images reinforce negative representation of students by contributing to their subjectivization as infantile, unproductive, dependent, and outcasts</a:t>
            </a:r>
            <a:endParaRPr lang="en-US" sz="1600" dirty="0"/>
          </a:p>
          <a:p>
            <a:pPr lvl="1">
              <a:lnSpc>
                <a:spcPct val="90000"/>
              </a:lnSpc>
            </a:pPr>
            <a:r>
              <a:rPr lang="en-US" dirty="0"/>
              <a:t>Eugenics doctrine</a:t>
            </a:r>
          </a:p>
          <a:p>
            <a:pPr lvl="2">
              <a:lnSpc>
                <a:spcPct val="90000"/>
              </a:lnSpc>
            </a:pPr>
            <a:r>
              <a:rPr lang="en-CA" sz="1600" dirty="0"/>
              <a:t>Educational approaches used to observe and evaluate deviancy</a:t>
            </a:r>
            <a:r>
              <a:rPr lang="en-US" sz="1600" dirty="0"/>
              <a:t> and “reduce” disability </a:t>
            </a:r>
          </a:p>
          <a:p>
            <a:pPr lvl="3">
              <a:lnSpc>
                <a:spcPct val="90000"/>
              </a:lnSpc>
            </a:pPr>
            <a:r>
              <a:rPr lang="en-US" sz="1600" dirty="0"/>
              <a:t>Self-care and self-mastery of functional skills</a:t>
            </a:r>
          </a:p>
          <a:p>
            <a:pPr lvl="1">
              <a:lnSpc>
                <a:spcPct val="90000"/>
              </a:lnSpc>
            </a:pPr>
            <a:r>
              <a:rPr lang="en-US" dirty="0"/>
              <a:t>Disciplinary tools</a:t>
            </a:r>
          </a:p>
          <a:p>
            <a:pPr lvl="2">
              <a:lnSpc>
                <a:spcPct val="90000"/>
              </a:lnSpc>
            </a:pPr>
            <a:r>
              <a:rPr lang="en-US" sz="1600" dirty="0"/>
              <a:t>Sign-in sheets / Time-off request </a:t>
            </a:r>
          </a:p>
          <a:p>
            <a:pPr lvl="1">
              <a:lnSpc>
                <a:spcPct val="90000"/>
              </a:lnSpc>
            </a:pPr>
            <a:r>
              <a:rPr lang="en-US" dirty="0"/>
              <a:t>Interactions of Resistance: Fear of Being Punished*</a:t>
            </a:r>
          </a:p>
          <a:p>
            <a:pPr lvl="2">
              <a:lnSpc>
                <a:spcPct val="90000"/>
              </a:lnSpc>
            </a:pPr>
            <a:r>
              <a:rPr lang="en-US" sz="1600" dirty="0"/>
              <a:t>Students colonized to accept their label and characteristics associated with medical diagnosis, knowing their “place”</a:t>
            </a:r>
          </a:p>
        </p:txBody>
      </p:sp>
      <p:pic>
        <p:nvPicPr>
          <p:cNvPr id="4" name="Content Placeholder 3">
            <a:extLst>
              <a:ext uri="{FF2B5EF4-FFF2-40B4-BE49-F238E27FC236}">
                <a16:creationId xmlns:a16="http://schemas.microsoft.com/office/drawing/2014/main" id="{3D2ACAB6-89BB-97C8-C75C-86A178F415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789" r="19742" b="3"/>
          <a:stretch/>
        </p:blipFill>
        <p:spPr bwMode="auto">
          <a:xfrm>
            <a:off x="677334" y="2159331"/>
            <a:ext cx="3144597" cy="3882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7024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9B5435-E05B-443B-A7F8-11AE51F4A9D4}"/>
              </a:ext>
            </a:extLst>
          </p:cNvPr>
          <p:cNvSpPr>
            <a:spLocks noGrp="1"/>
          </p:cNvSpPr>
          <p:nvPr>
            <p:ph type="title"/>
          </p:nvPr>
        </p:nvSpPr>
        <p:spPr>
          <a:xfrm>
            <a:off x="1043950" y="1179151"/>
            <a:ext cx="3300646" cy="4463889"/>
          </a:xfrm>
        </p:spPr>
        <p:txBody>
          <a:bodyPr anchor="ctr">
            <a:normAutofit/>
          </a:bodyPr>
          <a:lstStyle/>
          <a:p>
            <a:r>
              <a:rPr lang="en-US" dirty="0"/>
              <a:t>Making Obvious What Was Hidden</a:t>
            </a:r>
          </a:p>
        </p:txBody>
      </p:sp>
      <p:sp>
        <p:nvSpPr>
          <p:cNvPr id="28" name="Isosceles Triangle 27">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30" name="Straight Connector 29">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074974-AE65-C211-81D2-0F9F41ABCC21}"/>
              </a:ext>
            </a:extLst>
          </p:cNvPr>
          <p:cNvSpPr>
            <a:spLocks noGrp="1"/>
          </p:cNvSpPr>
          <p:nvPr>
            <p:ph idx="1"/>
          </p:nvPr>
        </p:nvSpPr>
        <p:spPr>
          <a:xfrm>
            <a:off x="4978918" y="993422"/>
            <a:ext cx="6547038" cy="5727417"/>
          </a:xfrm>
        </p:spPr>
        <p:txBody>
          <a:bodyPr anchor="ctr">
            <a:normAutofit lnSpcReduction="10000"/>
          </a:bodyPr>
          <a:lstStyle/>
          <a:p>
            <a:pPr marL="0" indent="0">
              <a:lnSpc>
                <a:spcPct val="90000"/>
              </a:lnSpc>
              <a:buNone/>
            </a:pPr>
            <a:r>
              <a:rPr lang="en-US" b="1" dirty="0"/>
              <a:t>I </a:t>
            </a:r>
            <a:r>
              <a:rPr lang="en-US" sz="1500" b="1" dirty="0"/>
              <a:t>Wanted A To Be A “Real Student” and This Is What They Told Me</a:t>
            </a:r>
          </a:p>
          <a:p>
            <a:pPr marL="457200" lvl="1" indent="0">
              <a:lnSpc>
                <a:spcPct val="90000"/>
              </a:lnSpc>
              <a:buNone/>
            </a:pPr>
            <a:r>
              <a:rPr lang="en-US" sz="1500" dirty="0"/>
              <a:t>PSE doesn’t value skills, abilities, knowledge of students, just be happy you are here because you don’t really belong, charity model</a:t>
            </a:r>
          </a:p>
          <a:p>
            <a:pPr lvl="1">
              <a:lnSpc>
                <a:spcPct val="90000"/>
              </a:lnSpc>
            </a:pPr>
            <a:endParaRPr lang="en-US" sz="1500" b="1" dirty="0"/>
          </a:p>
          <a:p>
            <a:pPr marL="0" indent="0">
              <a:lnSpc>
                <a:spcPct val="90000"/>
              </a:lnSpc>
              <a:buNone/>
            </a:pPr>
            <a:r>
              <a:rPr lang="en-US" sz="1500" b="1" dirty="0"/>
              <a:t>Us” and “Them”: ASE</a:t>
            </a:r>
          </a:p>
          <a:p>
            <a:pPr marL="457200" lvl="1" indent="0">
              <a:lnSpc>
                <a:spcPct val="90000"/>
              </a:lnSpc>
              <a:buNone/>
            </a:pPr>
            <a:r>
              <a:rPr lang="en-US" sz="1500" dirty="0"/>
              <a:t>Students “othered” by curriculum that disciplines students into conformity, legitimizing labeling, and scrutinizing their bodies, </a:t>
            </a:r>
          </a:p>
          <a:p>
            <a:pPr lvl="1">
              <a:lnSpc>
                <a:spcPct val="90000"/>
              </a:lnSpc>
            </a:pPr>
            <a:endParaRPr lang="en-US" sz="1500" b="1" dirty="0"/>
          </a:p>
          <a:p>
            <a:pPr marL="0" indent="0">
              <a:lnSpc>
                <a:spcPct val="90000"/>
              </a:lnSpc>
              <a:buNone/>
            </a:pPr>
            <a:r>
              <a:rPr lang="en-US" sz="1500" b="1" dirty="0"/>
              <a:t>“Kwinten” The Mascot: Rhetoric, Claims, and Tokenism</a:t>
            </a:r>
          </a:p>
          <a:p>
            <a:pPr marL="457200" lvl="1" indent="0">
              <a:lnSpc>
                <a:spcPct val="90000"/>
              </a:lnSpc>
              <a:buNone/>
            </a:pPr>
            <a:r>
              <a:rPr lang="en-US" sz="1500" dirty="0"/>
              <a:t>Tokenistic to appear accessible and inclusive, “doing good” work &amp; serving community</a:t>
            </a:r>
          </a:p>
          <a:p>
            <a:pPr>
              <a:lnSpc>
                <a:spcPct val="90000"/>
              </a:lnSpc>
            </a:pPr>
            <a:endParaRPr lang="en-US" sz="1500" b="1" dirty="0"/>
          </a:p>
          <a:p>
            <a:pPr marL="0" indent="0">
              <a:lnSpc>
                <a:spcPct val="90000"/>
              </a:lnSpc>
              <a:buNone/>
            </a:pPr>
            <a:r>
              <a:rPr lang="en-US" sz="1500" b="1" dirty="0"/>
              <a:t>The Exclude-able Student</a:t>
            </a:r>
          </a:p>
          <a:p>
            <a:pPr marL="457200" lvl="1" indent="0">
              <a:lnSpc>
                <a:spcPct val="90000"/>
              </a:lnSpc>
              <a:buNone/>
            </a:pPr>
            <a:r>
              <a:rPr lang="en-US" sz="1500" dirty="0"/>
              <a:t>Students have limitations and restrictions, limited and restricted access and participation</a:t>
            </a:r>
          </a:p>
          <a:p>
            <a:pPr marL="457200" lvl="1" indent="0">
              <a:lnSpc>
                <a:spcPct val="90000"/>
              </a:lnSpc>
              <a:buNone/>
            </a:pPr>
            <a:endParaRPr lang="en-US" sz="1500" dirty="0"/>
          </a:p>
          <a:p>
            <a:pPr marL="0" indent="0">
              <a:lnSpc>
                <a:spcPct val="90000"/>
              </a:lnSpc>
              <a:buNone/>
            </a:pPr>
            <a:r>
              <a:rPr lang="en-US" sz="1500" b="1" dirty="0"/>
              <a:t>Teaching “</a:t>
            </a:r>
            <a:r>
              <a:rPr lang="en-US" sz="1500" b="1" dirty="0" err="1"/>
              <a:t>In”dependence</a:t>
            </a:r>
            <a:r>
              <a:rPr lang="en-US" sz="1500" b="1" dirty="0"/>
              <a:t>?</a:t>
            </a:r>
          </a:p>
          <a:p>
            <a:pPr marL="457200" lvl="1" indent="0">
              <a:lnSpc>
                <a:spcPct val="90000"/>
              </a:lnSpc>
              <a:buNone/>
            </a:pPr>
            <a:r>
              <a:rPr lang="en-US" sz="1500" dirty="0"/>
              <a:t>Artificial notion, assumes incompetence, remedial instruction emphasized on changing student body, student’s struggle to understand how evaluated and rely on instructor’s authority</a:t>
            </a:r>
            <a:endParaRPr lang="en-US" sz="1500" b="1" dirty="0"/>
          </a:p>
          <a:p>
            <a:pPr>
              <a:lnSpc>
                <a:spcPct val="90000"/>
              </a:lnSpc>
            </a:pPr>
            <a:endParaRPr lang="en-US" sz="1100" b="1" dirty="0"/>
          </a:p>
          <a:p>
            <a:pPr>
              <a:lnSpc>
                <a:spcPct val="90000"/>
              </a:lnSpc>
            </a:pPr>
            <a:endParaRPr lang="en-US" sz="1100" dirty="0"/>
          </a:p>
        </p:txBody>
      </p:sp>
      <p:sp>
        <p:nvSpPr>
          <p:cNvPr id="32" name="Isosceles Triangle 31">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8172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25C19-623B-758F-4789-EB527A2B4567}"/>
              </a:ext>
            </a:extLst>
          </p:cNvPr>
          <p:cNvSpPr>
            <a:spLocks noGrp="1"/>
          </p:cNvSpPr>
          <p:nvPr>
            <p:ph type="title"/>
          </p:nvPr>
        </p:nvSpPr>
        <p:spPr>
          <a:xfrm>
            <a:off x="1286933" y="609600"/>
            <a:ext cx="10197494" cy="1099457"/>
          </a:xfrm>
        </p:spPr>
        <p:txBody>
          <a:bodyPr>
            <a:normAutofit/>
          </a:bodyPr>
          <a:lstStyle/>
          <a:p>
            <a:r>
              <a:rPr lang="en-US" dirty="0"/>
              <a:t>My greatest learning…</a:t>
            </a:r>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2" name="Content Placeholder 2">
            <a:extLst>
              <a:ext uri="{FF2B5EF4-FFF2-40B4-BE49-F238E27FC236}">
                <a16:creationId xmlns:a16="http://schemas.microsoft.com/office/drawing/2014/main" id="{620794D4-ED1B-1D1E-58E0-3ACBAF7F13EB}"/>
              </a:ext>
            </a:extLst>
          </p:cNvPr>
          <p:cNvGraphicFramePr>
            <a:graphicFrameLocks noGrp="1"/>
          </p:cNvGraphicFramePr>
          <p:nvPr>
            <p:ph idx="1"/>
            <p:extLst>
              <p:ext uri="{D42A27DB-BD31-4B8C-83A1-F6EECF244321}">
                <p14:modId xmlns:p14="http://schemas.microsoft.com/office/powerpoint/2010/main" val="2015800647"/>
              </p:ext>
            </p:extLst>
          </p:nvPr>
        </p:nvGraphicFramePr>
        <p:xfrm>
          <a:off x="1286933" y="1603022"/>
          <a:ext cx="10013245" cy="4439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462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3A37E-2461-622E-9C06-286ABACD71FF}"/>
              </a:ext>
            </a:extLst>
          </p:cNvPr>
          <p:cNvSpPr>
            <a:spLocks noGrp="1"/>
          </p:cNvSpPr>
          <p:nvPr>
            <p:ph type="title"/>
          </p:nvPr>
        </p:nvSpPr>
        <p:spPr>
          <a:xfrm>
            <a:off x="5536734" y="609600"/>
            <a:ext cx="3737268" cy="1320800"/>
          </a:xfrm>
        </p:spPr>
        <p:txBody>
          <a:bodyPr>
            <a:normAutofit/>
          </a:bodyPr>
          <a:lstStyle/>
          <a:p>
            <a:r>
              <a:rPr lang="en-US" dirty="0"/>
              <a:t>Sped away, but didn’t get far </a:t>
            </a:r>
          </a:p>
        </p:txBody>
      </p:sp>
      <p:sp>
        <p:nvSpPr>
          <p:cNvPr id="9" name="Content Placeholder 8">
            <a:extLst>
              <a:ext uri="{FF2B5EF4-FFF2-40B4-BE49-F238E27FC236}">
                <a16:creationId xmlns:a16="http://schemas.microsoft.com/office/drawing/2014/main" id="{49EEB093-3D8D-8B3C-8A08-5BA3643B91A7}"/>
              </a:ext>
            </a:extLst>
          </p:cNvPr>
          <p:cNvSpPr>
            <a:spLocks noGrp="1"/>
          </p:cNvSpPr>
          <p:nvPr>
            <p:ph idx="1"/>
          </p:nvPr>
        </p:nvSpPr>
        <p:spPr>
          <a:xfrm>
            <a:off x="5209563" y="2160589"/>
            <a:ext cx="4781104" cy="3880773"/>
          </a:xfrm>
        </p:spPr>
        <p:txBody>
          <a:bodyPr>
            <a:normAutofit/>
          </a:bodyPr>
          <a:lstStyle/>
          <a:p>
            <a:r>
              <a:rPr lang="en-US" dirty="0"/>
              <a:t>Resigned </a:t>
            </a:r>
            <a:r>
              <a:rPr lang="en-US" sz="1400" dirty="0"/>
              <a:t>(from ASE)</a:t>
            </a:r>
          </a:p>
          <a:p>
            <a:r>
              <a:rPr lang="en-US" dirty="0"/>
              <a:t>Moved to VIU </a:t>
            </a:r>
          </a:p>
          <a:p>
            <a:r>
              <a:rPr lang="en-US" dirty="0"/>
              <a:t>Pandemic</a:t>
            </a:r>
          </a:p>
          <a:p>
            <a:r>
              <a:rPr lang="en-US" dirty="0"/>
              <a:t>Security and stability </a:t>
            </a:r>
            <a:r>
              <a:rPr lang="en-US" sz="1400" dirty="0"/>
              <a:t>(rescinded resignation)</a:t>
            </a:r>
          </a:p>
          <a:p>
            <a:pPr lvl="1"/>
            <a:r>
              <a:rPr lang="en-US" dirty="0"/>
              <a:t>Leave of absence, program suspension</a:t>
            </a:r>
          </a:p>
          <a:p>
            <a:pPr lvl="1"/>
            <a:r>
              <a:rPr lang="en-US" dirty="0"/>
              <a:t>Conflict, struggle, discomfort</a:t>
            </a:r>
          </a:p>
          <a:p>
            <a:r>
              <a:rPr lang="en-US" dirty="0"/>
              <a:t>Back to VIU</a:t>
            </a:r>
          </a:p>
          <a:p>
            <a:pPr marL="457200" lvl="1" indent="0">
              <a:buNone/>
            </a:pPr>
            <a:endParaRPr lang="en-US" dirty="0"/>
          </a:p>
          <a:p>
            <a:pPr lvl="1"/>
            <a:endParaRPr lang="en-US" dirty="0"/>
          </a:p>
          <a:p>
            <a:pPr lvl="1"/>
            <a:endParaRPr lang="en-US" dirty="0"/>
          </a:p>
          <a:p>
            <a:pPr marL="457200" lvl="1" indent="0">
              <a:buNone/>
            </a:pPr>
            <a:endParaRPr lang="en-US" dirty="0"/>
          </a:p>
          <a:p>
            <a:endParaRPr lang="en-US" dirty="0"/>
          </a:p>
        </p:txBody>
      </p:sp>
      <p:pic>
        <p:nvPicPr>
          <p:cNvPr id="5" name="Content Placeholder 4" descr="A car driving on a road&#10;&#10;Description automatically generated with medium confidence">
            <a:extLst>
              <a:ext uri="{FF2B5EF4-FFF2-40B4-BE49-F238E27FC236}">
                <a16:creationId xmlns:a16="http://schemas.microsoft.com/office/drawing/2014/main" id="{DDC2E66A-A5D3-A0A0-E324-E7BDA831E514}"/>
              </a:ext>
            </a:extLst>
          </p:cNvPr>
          <p:cNvPicPr>
            <a:picLocks noChangeAspect="1"/>
          </p:cNvPicPr>
          <p:nvPr/>
        </p:nvPicPr>
        <p:blipFill rotWithShape="1">
          <a:blip r:embed="rId2"/>
          <a:srcRect l="35608" r="2230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53683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8460BD8-AE3F-4AC9-9D0B-717052AA5D3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8" name="Straight Connector 17">
              <a:extLst>
                <a:ext uri="{FF2B5EF4-FFF2-40B4-BE49-F238E27FC236}">
                  <a16:creationId xmlns:a16="http://schemas.microsoft.com/office/drawing/2014/main" id="{54420CFE-F482-466E-9E1E-C78513C0B8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331032B-BD21-4BDA-920C-12E358052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FD744C6-4ED8-4BC9-BF68-6BDF701C5D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8EFDD162-BBBA-4062-8BBF-53DBA109137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DCFC9E65-3E19-4483-B952-25D29683CA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Rectangle 28">
            <a:extLst>
              <a:ext uri="{FF2B5EF4-FFF2-40B4-BE49-F238E27FC236}">
                <a16:creationId xmlns:a16="http://schemas.microsoft.com/office/drawing/2014/main" id="{9B8A5A16-7BE9-4AA1-9B5E-00FAFA5C86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C55D27F9-7623-4A6E-89FF-87E6C4E0D90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67B7CFC0-1E17-41C5-BF93-16E99B1F89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80000"/>
                </a:srgb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8640594F-E37B-4D91-8E95-9DA62A9B96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93C9D004-5359-4937-9D4B-EC89888063B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0DE8B4BF-A71A-4324-A033-7886CF70A07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5697F627-1058-435C-96D4-98AB552C6A1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37" name="Straight Connector 36">
              <a:extLst>
                <a:ext uri="{FF2B5EF4-FFF2-40B4-BE49-F238E27FC236}">
                  <a16:creationId xmlns:a16="http://schemas.microsoft.com/office/drawing/2014/main" id="{492EF457-D744-4C61-8670-518EC1D2D5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645924"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38" name="Rectangle 29">
              <a:extLst>
                <a:ext uri="{FF2B5EF4-FFF2-40B4-BE49-F238E27FC236}">
                  <a16:creationId xmlns:a16="http://schemas.microsoft.com/office/drawing/2014/main" id="{49E61018-BC96-47DC-B47F-FFBA96BAD8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38">
              <a:extLst>
                <a:ext uri="{FF2B5EF4-FFF2-40B4-BE49-F238E27FC236}">
                  <a16:creationId xmlns:a16="http://schemas.microsoft.com/office/drawing/2014/main" id="{3CA434EC-618C-4787-86BA-1BF47478EE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97378863-CDB3-4B0F-A65C-98A1252DD0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8747C8A-F956-AC9E-4A00-DB7D0AAE9C12}"/>
              </a:ext>
            </a:extLst>
          </p:cNvPr>
          <p:cNvSpPr>
            <a:spLocks noGrp="1"/>
          </p:cNvSpPr>
          <p:nvPr>
            <p:ph type="title"/>
          </p:nvPr>
        </p:nvSpPr>
        <p:spPr>
          <a:xfrm>
            <a:off x="711200" y="1038579"/>
            <a:ext cx="9312873" cy="4763910"/>
          </a:xfrm>
        </p:spPr>
        <p:txBody>
          <a:bodyPr vert="horz" lIns="91440" tIns="45720" rIns="91440" bIns="45720" rtlCol="0" anchor="b">
            <a:normAutofit/>
          </a:bodyPr>
          <a:lstStyle/>
          <a:p>
            <a:pPr algn="ctr">
              <a:lnSpc>
                <a:spcPct val="90000"/>
              </a:lnSpc>
            </a:pPr>
            <a:r>
              <a:rPr lang="en-US" sz="2600" dirty="0">
                <a:solidFill>
                  <a:srgbClr val="FFFFFF"/>
                </a:solidFill>
              </a:rPr>
              <a:t>Influences on my thinking today:</a:t>
            </a:r>
            <a:br>
              <a:rPr lang="en-US" sz="2600" dirty="0">
                <a:solidFill>
                  <a:srgbClr val="FFFFFF"/>
                </a:solidFill>
              </a:rPr>
            </a:br>
            <a:r>
              <a:rPr lang="en-US" sz="2600" dirty="0">
                <a:solidFill>
                  <a:srgbClr val="FFFFFF"/>
                </a:solidFill>
              </a:rPr>
              <a:t/>
            </a:r>
            <a:br>
              <a:rPr lang="en-US" sz="2600" dirty="0">
                <a:solidFill>
                  <a:srgbClr val="FFFFFF"/>
                </a:solidFill>
              </a:rPr>
            </a:br>
            <a:r>
              <a:rPr lang="en-US" sz="2600" i="1" dirty="0">
                <a:solidFill>
                  <a:srgbClr val="FFFFFF"/>
                </a:solidFill>
              </a:rPr>
              <a:t>The voices and experiences of students in the study are deeply embedded in my pedagogical approach to education and research. </a:t>
            </a:r>
            <a:br>
              <a:rPr lang="en-US" sz="2600" i="1" dirty="0">
                <a:solidFill>
                  <a:srgbClr val="FFFFFF"/>
                </a:solidFill>
              </a:rPr>
            </a:br>
            <a:r>
              <a:rPr lang="en-US" sz="2600" i="1" dirty="0">
                <a:solidFill>
                  <a:srgbClr val="FFFFFF"/>
                </a:solidFill>
              </a:rPr>
              <a:t/>
            </a:r>
            <a:br>
              <a:rPr lang="en-US" sz="2600" i="1" dirty="0">
                <a:solidFill>
                  <a:srgbClr val="FFFFFF"/>
                </a:solidFill>
              </a:rPr>
            </a:br>
            <a:r>
              <a:rPr lang="en-US" sz="2600" i="1" dirty="0">
                <a:solidFill>
                  <a:srgbClr val="FFFFFF"/>
                </a:solidFill>
              </a:rPr>
              <a:t/>
            </a:r>
            <a:br>
              <a:rPr lang="en-US" sz="2600" i="1" dirty="0">
                <a:solidFill>
                  <a:srgbClr val="FFFFFF"/>
                </a:solidFill>
              </a:rPr>
            </a:br>
            <a:r>
              <a:rPr lang="en-US" sz="2600" i="1" dirty="0">
                <a:solidFill>
                  <a:srgbClr val="FFFFFF"/>
                </a:solidFill>
              </a:rPr>
              <a:t/>
            </a:r>
            <a:br>
              <a:rPr lang="en-US" sz="2600" i="1" dirty="0">
                <a:solidFill>
                  <a:srgbClr val="FFFFFF"/>
                </a:solidFill>
              </a:rPr>
            </a:br>
            <a:r>
              <a:rPr lang="en-US" sz="2600" dirty="0">
                <a:solidFill>
                  <a:srgbClr val="FFFFFF"/>
                </a:solidFill>
              </a:rPr>
              <a:t/>
            </a:r>
            <a:br>
              <a:rPr lang="en-US" sz="2600" dirty="0">
                <a:solidFill>
                  <a:srgbClr val="FFFFFF"/>
                </a:solidFill>
              </a:rPr>
            </a:br>
            <a:endParaRPr lang="en-US" sz="2600" dirty="0">
              <a:solidFill>
                <a:srgbClr val="FFFFFF"/>
              </a:solidFill>
            </a:endParaRPr>
          </a:p>
        </p:txBody>
      </p:sp>
    </p:spTree>
    <p:extLst>
      <p:ext uri="{BB962C8B-B14F-4D97-AF65-F5344CB8AC3E}">
        <p14:creationId xmlns:p14="http://schemas.microsoft.com/office/powerpoint/2010/main" val="3820485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16D0D-B57B-9E4B-9656-22FF1E617218}"/>
              </a:ext>
            </a:extLst>
          </p:cNvPr>
          <p:cNvSpPr>
            <a:spLocks noGrp="1"/>
          </p:cNvSpPr>
          <p:nvPr>
            <p:ph type="title"/>
          </p:nvPr>
        </p:nvSpPr>
        <p:spPr>
          <a:xfrm>
            <a:off x="5536734" y="609600"/>
            <a:ext cx="3737268" cy="1320800"/>
          </a:xfrm>
        </p:spPr>
        <p:txBody>
          <a:bodyPr>
            <a:normAutofit/>
          </a:bodyPr>
          <a:lstStyle/>
          <a:p>
            <a:r>
              <a:rPr lang="en-US" dirty="0"/>
              <a:t>Why am I here?</a:t>
            </a:r>
          </a:p>
        </p:txBody>
      </p:sp>
      <p:pic>
        <p:nvPicPr>
          <p:cNvPr id="5" name="Picture 4" descr="A picture containing grass, paper clip, stationary&#10;&#10;Description automatically generated">
            <a:extLst>
              <a:ext uri="{FF2B5EF4-FFF2-40B4-BE49-F238E27FC236}">
                <a16:creationId xmlns:a16="http://schemas.microsoft.com/office/drawing/2014/main" id="{33D7668B-2F44-3E3B-9E3B-A992F8E39B08}"/>
              </a:ext>
            </a:extLst>
          </p:cNvPr>
          <p:cNvPicPr>
            <a:picLocks noChangeAspect="1"/>
          </p:cNvPicPr>
          <p:nvPr/>
        </p:nvPicPr>
        <p:blipFill rotWithShape="1">
          <a:blip r:embed="rId2"/>
          <a:srcRect l="30256" r="2549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61" name="Isosceles Triangle 42">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7" name="Content Placeholder 2">
            <a:extLst>
              <a:ext uri="{FF2B5EF4-FFF2-40B4-BE49-F238E27FC236}">
                <a16:creationId xmlns:a16="http://schemas.microsoft.com/office/drawing/2014/main" id="{61804F53-A7D8-F67E-3312-73E7E4A4FA02}"/>
              </a:ext>
            </a:extLst>
          </p:cNvPr>
          <p:cNvGraphicFramePr>
            <a:graphicFrameLocks noGrp="1"/>
          </p:cNvGraphicFramePr>
          <p:nvPr>
            <p:ph idx="1"/>
            <p:extLst>
              <p:ext uri="{D42A27DB-BD31-4B8C-83A1-F6EECF244321}">
                <p14:modId xmlns:p14="http://schemas.microsoft.com/office/powerpoint/2010/main" val="3529965162"/>
              </p:ext>
            </p:extLst>
          </p:nvPr>
        </p:nvGraphicFramePr>
        <p:xfrm>
          <a:off x="5209563" y="1630681"/>
          <a:ext cx="4544037" cy="441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28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26D8-1C0B-2D9D-D482-FC53637E17D7}"/>
              </a:ext>
            </a:extLst>
          </p:cNvPr>
          <p:cNvSpPr>
            <a:spLocks noGrp="1"/>
          </p:cNvSpPr>
          <p:nvPr>
            <p:ph type="title"/>
          </p:nvPr>
        </p:nvSpPr>
        <p:spPr/>
        <p:txBody>
          <a:bodyPr/>
          <a:lstStyle/>
          <a:p>
            <a:r>
              <a:rPr lang="en-US" i="1" dirty="0"/>
              <a:t>No longer enchanted by the altruistic shiny new car – the next best model.</a:t>
            </a:r>
            <a:endParaRPr lang="en-US" dirty="0"/>
          </a:p>
        </p:txBody>
      </p:sp>
      <p:sp>
        <p:nvSpPr>
          <p:cNvPr id="3" name="Content Placeholder 2">
            <a:extLst>
              <a:ext uri="{FF2B5EF4-FFF2-40B4-BE49-F238E27FC236}">
                <a16:creationId xmlns:a16="http://schemas.microsoft.com/office/drawing/2014/main" id="{F9A35800-18B1-E094-F55E-B6E3A6135273}"/>
              </a:ext>
            </a:extLst>
          </p:cNvPr>
          <p:cNvSpPr>
            <a:spLocks noGrp="1"/>
          </p:cNvSpPr>
          <p:nvPr>
            <p:ph idx="1"/>
          </p:nvPr>
        </p:nvSpPr>
        <p:spPr>
          <a:xfrm>
            <a:off x="243840" y="1737360"/>
            <a:ext cx="9799320" cy="4821485"/>
          </a:xfrm>
        </p:spPr>
        <p:txBody>
          <a:bodyPr>
            <a:normAutofit/>
          </a:bodyPr>
          <a:lstStyle/>
          <a:p>
            <a:pPr marL="0" indent="0">
              <a:buNone/>
            </a:pPr>
            <a:endParaRPr lang="en-US" dirty="0"/>
          </a:p>
          <a:p>
            <a:r>
              <a:rPr lang="en-US" dirty="0"/>
              <a:t>”Inclusive” Programs within structure of PSE</a:t>
            </a:r>
          </a:p>
          <a:p>
            <a:pPr lvl="2"/>
            <a:r>
              <a:rPr lang="en-US" dirty="0"/>
              <a:t>Success &amp; failures of experimentation</a:t>
            </a:r>
          </a:p>
          <a:p>
            <a:pPr lvl="3"/>
            <a:r>
              <a:rPr lang="en-US" dirty="0"/>
              <a:t>Reproduction of inequalities </a:t>
            </a:r>
          </a:p>
          <a:p>
            <a:pPr lvl="2"/>
            <a:r>
              <a:rPr lang="en-US" dirty="0"/>
              <a:t>Promise of systemic change</a:t>
            </a:r>
          </a:p>
          <a:p>
            <a:pPr marL="914400" lvl="2" indent="0">
              <a:buNone/>
            </a:pPr>
            <a:endParaRPr lang="en-US" dirty="0"/>
          </a:p>
          <a:p>
            <a:r>
              <a:rPr lang="en-US" dirty="0"/>
              <a:t>Revision Work	</a:t>
            </a:r>
          </a:p>
          <a:p>
            <a:pPr lvl="1"/>
            <a:r>
              <a:rPr lang="en-US" dirty="0"/>
              <a:t>Interdependence of ableism with other harmful social relations ( racism, sexism, colonialism)</a:t>
            </a:r>
          </a:p>
          <a:p>
            <a:pPr lvl="1"/>
            <a:r>
              <a:rPr lang="en-US" dirty="0"/>
              <a:t>Reduce harm and violence</a:t>
            </a:r>
          </a:p>
          <a:p>
            <a:pPr marL="457200" lvl="1" indent="0">
              <a:buNone/>
            </a:pPr>
            <a:endParaRPr lang="en-US" dirty="0"/>
          </a:p>
          <a:p>
            <a:r>
              <a:rPr lang="en-US" dirty="0"/>
              <a:t>Digital Platforms</a:t>
            </a:r>
          </a:p>
          <a:p>
            <a:pPr lvl="1"/>
            <a:r>
              <a:rPr lang="en-US" dirty="0"/>
              <a:t>Using </a:t>
            </a:r>
            <a:r>
              <a:rPr lang="en-US" dirty="0" err="1"/>
              <a:t>eportfolios</a:t>
            </a:r>
            <a:r>
              <a:rPr lang="en-US" dirty="0"/>
              <a:t> to expand access to campus</a:t>
            </a:r>
          </a:p>
        </p:txBody>
      </p:sp>
    </p:spTree>
    <p:extLst>
      <p:ext uri="{BB962C8B-B14F-4D97-AF65-F5344CB8AC3E}">
        <p14:creationId xmlns:p14="http://schemas.microsoft.com/office/powerpoint/2010/main" val="214275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478F0-6192-8DF1-26D6-9E2ADEC32407}"/>
              </a:ext>
            </a:extLst>
          </p:cNvPr>
          <p:cNvSpPr>
            <a:spLocks noGrp="1"/>
          </p:cNvSpPr>
          <p:nvPr>
            <p:ph type="title"/>
          </p:nvPr>
        </p:nvSpPr>
        <p:spPr>
          <a:xfrm>
            <a:off x="677334" y="609600"/>
            <a:ext cx="9259146" cy="1320800"/>
          </a:xfrm>
        </p:spPr>
        <p:txBody>
          <a:bodyPr anchor="t">
            <a:normAutofit/>
          </a:bodyPr>
          <a:lstStyle/>
          <a:p>
            <a:r>
              <a:rPr lang="en-US" dirty="0"/>
              <a:t>What I am thinking about today</a:t>
            </a:r>
          </a:p>
        </p:txBody>
      </p:sp>
      <p:sp>
        <p:nvSpPr>
          <p:cNvPr id="3" name="Content Placeholder 2">
            <a:extLst>
              <a:ext uri="{FF2B5EF4-FFF2-40B4-BE49-F238E27FC236}">
                <a16:creationId xmlns:a16="http://schemas.microsoft.com/office/drawing/2014/main" id="{B89063AD-8F62-F89C-1AEA-D92A06D0CE4C}"/>
              </a:ext>
            </a:extLst>
          </p:cNvPr>
          <p:cNvSpPr>
            <a:spLocks noGrp="1"/>
          </p:cNvSpPr>
          <p:nvPr>
            <p:ph idx="1"/>
          </p:nvPr>
        </p:nvSpPr>
        <p:spPr>
          <a:xfrm>
            <a:off x="3725333" y="1603022"/>
            <a:ext cx="6299199" cy="4899377"/>
          </a:xfrm>
        </p:spPr>
        <p:txBody>
          <a:bodyPr>
            <a:normAutofit lnSpcReduction="10000"/>
          </a:bodyPr>
          <a:lstStyle/>
          <a:p>
            <a:r>
              <a:rPr lang="en-US" dirty="0"/>
              <a:t>Committed to making change, but it looks different</a:t>
            </a:r>
          </a:p>
          <a:p>
            <a:pPr marL="0" indent="0">
              <a:buNone/>
            </a:pPr>
            <a:endParaRPr lang="en-US" dirty="0"/>
          </a:p>
          <a:p>
            <a:r>
              <a:rPr lang="en-US" dirty="0"/>
              <a:t>No need to “repair” adult special education because it is unrepairable and just lead to expansion of the existing system (with a new paint job possibly)</a:t>
            </a:r>
          </a:p>
          <a:p>
            <a:endParaRPr lang="en-US" dirty="0"/>
          </a:p>
          <a:p>
            <a:r>
              <a:rPr lang="en-US" dirty="0"/>
              <a:t>Learning about how higher education is interpreting other forms of systemic oppression</a:t>
            </a:r>
          </a:p>
          <a:p>
            <a:pPr lvl="1"/>
            <a:r>
              <a:rPr lang="en-US" dirty="0"/>
              <a:t>Reciprocity</a:t>
            </a:r>
          </a:p>
          <a:p>
            <a:pPr marL="457200" lvl="1" indent="0">
              <a:buNone/>
            </a:pPr>
            <a:endParaRPr lang="en-US" dirty="0"/>
          </a:p>
          <a:p>
            <a:r>
              <a:rPr lang="en-US" dirty="0"/>
              <a:t>Thinking about dichotomy of ‘inclusive” versus “segregated” debate</a:t>
            </a:r>
          </a:p>
          <a:p>
            <a:pPr lvl="1"/>
            <a:r>
              <a:rPr lang="en-US" dirty="0"/>
              <a:t>Co-op of language </a:t>
            </a:r>
          </a:p>
          <a:p>
            <a:pPr lvl="1"/>
            <a:r>
              <a:rPr lang="en-US" dirty="0"/>
              <a:t>Refuse engagement</a:t>
            </a:r>
          </a:p>
        </p:txBody>
      </p:sp>
      <p:pic>
        <p:nvPicPr>
          <p:cNvPr id="5" name="Picture 4" descr="Shape&#10;&#10;Description automatically generated">
            <a:extLst>
              <a:ext uri="{FF2B5EF4-FFF2-40B4-BE49-F238E27FC236}">
                <a16:creationId xmlns:a16="http://schemas.microsoft.com/office/drawing/2014/main" id="{24B53016-6D34-304B-C7C0-28679FC68015}"/>
              </a:ext>
            </a:extLst>
          </p:cNvPr>
          <p:cNvPicPr>
            <a:picLocks noChangeAspect="1"/>
          </p:cNvPicPr>
          <p:nvPr/>
        </p:nvPicPr>
        <p:blipFill rotWithShape="1">
          <a:blip r:embed="rId2"/>
          <a:srcRect l="21974" r="14648" b="2"/>
          <a:stretch/>
        </p:blipFill>
        <p:spPr>
          <a:xfrm>
            <a:off x="677334" y="2159331"/>
            <a:ext cx="3144597" cy="3882362"/>
          </a:xfrm>
          <a:prstGeom prst="rect">
            <a:avLst/>
          </a:prstGeom>
        </p:spPr>
      </p:pic>
    </p:spTree>
    <p:extLst>
      <p:ext uri="{BB962C8B-B14F-4D97-AF65-F5344CB8AC3E}">
        <p14:creationId xmlns:p14="http://schemas.microsoft.com/office/powerpoint/2010/main" val="99921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6765F-9A01-1F95-38E0-A2FF6A26694F}"/>
              </a:ext>
            </a:extLst>
          </p:cNvPr>
          <p:cNvSpPr>
            <a:spLocks noGrp="1"/>
          </p:cNvSpPr>
          <p:nvPr>
            <p:ph type="title"/>
          </p:nvPr>
        </p:nvSpPr>
        <p:spPr>
          <a:xfrm>
            <a:off x="652481" y="1382486"/>
            <a:ext cx="3547581" cy="4093028"/>
          </a:xfrm>
        </p:spPr>
        <p:txBody>
          <a:bodyPr anchor="ctr">
            <a:normAutofit/>
          </a:bodyPr>
          <a:lstStyle/>
          <a:p>
            <a:r>
              <a:rPr lang="en-US" sz="4400" dirty="0"/>
              <a:t>Break Out Groups</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6D70E4E7-EFCD-D3ED-B662-79C656554A70}"/>
              </a:ext>
            </a:extLst>
          </p:cNvPr>
          <p:cNvGraphicFramePr>
            <a:graphicFrameLocks noGrp="1"/>
          </p:cNvGraphicFramePr>
          <p:nvPr>
            <p:ph idx="1"/>
            <p:extLst>
              <p:ext uri="{D42A27DB-BD31-4B8C-83A1-F6EECF244321}">
                <p14:modId xmlns:p14="http://schemas.microsoft.com/office/powerpoint/2010/main" val="87644814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033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76">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CEC25-21F4-EA11-D17C-AB9CD34487A1}"/>
              </a:ext>
            </a:extLst>
          </p:cNvPr>
          <p:cNvSpPr>
            <a:spLocks noGrp="1"/>
          </p:cNvSpPr>
          <p:nvPr>
            <p:ph type="title"/>
          </p:nvPr>
        </p:nvSpPr>
        <p:spPr>
          <a:xfrm>
            <a:off x="1043950" y="1179151"/>
            <a:ext cx="3300646" cy="4463889"/>
          </a:xfrm>
        </p:spPr>
        <p:txBody>
          <a:bodyPr anchor="ctr">
            <a:normAutofit/>
          </a:bodyPr>
          <a:lstStyle/>
          <a:p>
            <a:r>
              <a:rPr lang="en-US" dirty="0"/>
              <a:t>My Story</a:t>
            </a:r>
          </a:p>
        </p:txBody>
      </p:sp>
      <p:sp>
        <p:nvSpPr>
          <p:cNvPr id="90" name="Isosceles Triangle 78">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91" name="Straight Connector 80">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Content Placeholder 3">
            <a:extLst>
              <a:ext uri="{FF2B5EF4-FFF2-40B4-BE49-F238E27FC236}">
                <a16:creationId xmlns:a16="http://schemas.microsoft.com/office/drawing/2014/main" id="{F523713A-2FB4-C847-8DA0-CD3763387F0D}"/>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dirty="0"/>
              <a:t>Higher Education</a:t>
            </a:r>
          </a:p>
          <a:p>
            <a:pPr lvl="1"/>
            <a:r>
              <a:rPr lang="en-US" dirty="0"/>
              <a:t>Diploma, Therapeutic Recreation</a:t>
            </a:r>
          </a:p>
          <a:p>
            <a:pPr lvl="1"/>
            <a:r>
              <a:rPr lang="en-US" dirty="0"/>
              <a:t>BA, Adult Education</a:t>
            </a:r>
          </a:p>
          <a:p>
            <a:pPr lvl="1"/>
            <a:r>
              <a:rPr lang="en-US" dirty="0"/>
              <a:t>PhD &amp; MEd, Community Rehabilitation &amp; Disability Studies</a:t>
            </a:r>
          </a:p>
          <a:p>
            <a:r>
              <a:rPr lang="en-US" dirty="0"/>
              <a:t>Employment</a:t>
            </a:r>
          </a:p>
          <a:p>
            <a:pPr lvl="1"/>
            <a:r>
              <a:rPr lang="en-US" dirty="0"/>
              <a:t>KPU, Adult Special Education </a:t>
            </a:r>
          </a:p>
          <a:p>
            <a:pPr lvl="1"/>
            <a:r>
              <a:rPr lang="en-US" dirty="0"/>
              <a:t>VIU, Educational Assistant &amp; Community Support </a:t>
            </a:r>
          </a:p>
          <a:p>
            <a:r>
              <a:rPr lang="en-US" dirty="0"/>
              <a:t>Research </a:t>
            </a:r>
          </a:p>
          <a:p>
            <a:pPr lvl="1"/>
            <a:r>
              <a:rPr lang="en-US" dirty="0"/>
              <a:t>Post-secondary education (PSE) &amp; students with the label of intellectual disabilities (ID)</a:t>
            </a:r>
          </a:p>
          <a:p>
            <a:endParaRPr lang="en-US" dirty="0"/>
          </a:p>
        </p:txBody>
      </p:sp>
      <p:sp>
        <p:nvSpPr>
          <p:cNvPr id="92" name="Isosceles Triangle 82">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9665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822F2F3-AC28-63FE-38C8-9BBBE95AF6C0}"/>
              </a:ext>
            </a:extLst>
          </p:cNvPr>
          <p:cNvSpPr>
            <a:spLocks noGrp="1"/>
          </p:cNvSpPr>
          <p:nvPr>
            <p:ph idx="1"/>
          </p:nvPr>
        </p:nvSpPr>
        <p:spPr>
          <a:xfrm>
            <a:off x="5198273" y="1944398"/>
            <a:ext cx="5176215" cy="4913602"/>
          </a:xfrm>
        </p:spPr>
        <p:txBody>
          <a:bodyPr>
            <a:normAutofit/>
          </a:bodyPr>
          <a:lstStyle/>
          <a:p>
            <a:pPr marL="0" indent="0">
              <a:buNone/>
            </a:pPr>
            <a:r>
              <a:rPr lang="en-US" dirty="0"/>
              <a:t>Unconscious Assumptions</a:t>
            </a:r>
          </a:p>
          <a:p>
            <a:pPr lvl="2">
              <a:lnSpc>
                <a:spcPct val="150000"/>
              </a:lnSpc>
            </a:pPr>
            <a:r>
              <a:rPr lang="en-US" sz="1600" dirty="0"/>
              <a:t>Mental Health</a:t>
            </a:r>
          </a:p>
          <a:p>
            <a:pPr lvl="2">
              <a:lnSpc>
                <a:spcPct val="150000"/>
              </a:lnSpc>
            </a:pPr>
            <a:r>
              <a:rPr lang="en-US" sz="1600" dirty="0"/>
              <a:t>Health Care</a:t>
            </a:r>
          </a:p>
          <a:p>
            <a:pPr lvl="2">
              <a:lnSpc>
                <a:spcPct val="150000"/>
              </a:lnSpc>
            </a:pPr>
            <a:r>
              <a:rPr lang="en-US" sz="1600" dirty="0"/>
              <a:t>Community Recreation</a:t>
            </a:r>
          </a:p>
          <a:p>
            <a:pPr lvl="2">
              <a:lnSpc>
                <a:spcPct val="150000"/>
              </a:lnSpc>
            </a:pPr>
            <a:r>
              <a:rPr lang="en-US" sz="1600" dirty="0"/>
              <a:t>Post-secondary Education</a:t>
            </a:r>
          </a:p>
          <a:p>
            <a:pPr lvl="3">
              <a:lnSpc>
                <a:spcPct val="150000"/>
              </a:lnSpc>
            </a:pPr>
            <a:r>
              <a:rPr lang="en-US" sz="1400" dirty="0"/>
              <a:t>Adult Special Education</a:t>
            </a:r>
          </a:p>
          <a:p>
            <a:pPr lvl="2">
              <a:lnSpc>
                <a:spcPct val="150000"/>
              </a:lnSpc>
            </a:pPr>
            <a:endParaRPr lang="en-US" dirty="0"/>
          </a:p>
        </p:txBody>
      </p:sp>
      <p:pic>
        <p:nvPicPr>
          <p:cNvPr id="2050" name="Picture 2" descr="The Science of Traffic - JSTOR Daily">
            <a:extLst>
              <a:ext uri="{FF2B5EF4-FFF2-40B4-BE49-F238E27FC236}">
                <a16:creationId xmlns:a16="http://schemas.microsoft.com/office/drawing/2014/main" id="{E5B3FCD9-D1B9-2165-F0E3-03E9DFE41C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66" r="25923"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35" name="Isosceles Triangle 134">
            <a:extLst>
              <a:ext uri="{FF2B5EF4-FFF2-40B4-BE49-F238E27FC236}">
                <a16:creationId xmlns:a16="http://schemas.microsoft.com/office/drawing/2014/main"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5295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37CD-09BD-0248-74B2-14A9BC8FA786}"/>
              </a:ext>
            </a:extLst>
          </p:cNvPr>
          <p:cNvSpPr>
            <a:spLocks noGrp="1"/>
          </p:cNvSpPr>
          <p:nvPr>
            <p:ph type="title"/>
          </p:nvPr>
        </p:nvSpPr>
        <p:spPr>
          <a:xfrm>
            <a:off x="677334" y="609600"/>
            <a:ext cx="8596668" cy="1320800"/>
          </a:xfrm>
        </p:spPr>
        <p:txBody>
          <a:bodyPr anchor="t">
            <a:normAutofit/>
          </a:bodyPr>
          <a:lstStyle/>
          <a:p>
            <a:r>
              <a:rPr lang="en-US" dirty="0"/>
              <a:t>How theories intersected, contradicted &amp; opposed each other</a:t>
            </a:r>
          </a:p>
        </p:txBody>
      </p:sp>
      <p:sp>
        <p:nvSpPr>
          <p:cNvPr id="3" name="Content Placeholder 2">
            <a:extLst>
              <a:ext uri="{FF2B5EF4-FFF2-40B4-BE49-F238E27FC236}">
                <a16:creationId xmlns:a16="http://schemas.microsoft.com/office/drawing/2014/main" id="{720BE3B7-2499-33E5-4DB8-A94E9D1788ED}"/>
              </a:ext>
            </a:extLst>
          </p:cNvPr>
          <p:cNvSpPr>
            <a:spLocks noGrp="1"/>
          </p:cNvSpPr>
          <p:nvPr>
            <p:ph idx="1"/>
          </p:nvPr>
        </p:nvSpPr>
        <p:spPr>
          <a:xfrm>
            <a:off x="5196840" y="2160589"/>
            <a:ext cx="5547359" cy="3880773"/>
          </a:xfrm>
        </p:spPr>
        <p:txBody>
          <a:bodyPr>
            <a:normAutofit/>
          </a:bodyPr>
          <a:lstStyle/>
          <a:p>
            <a:endParaRPr lang="en-US" dirty="0"/>
          </a:p>
          <a:p>
            <a:pPr>
              <a:lnSpc>
                <a:spcPct val="150000"/>
              </a:lnSpc>
            </a:pPr>
            <a:r>
              <a:rPr lang="en-US" dirty="0"/>
              <a:t>Adult Education</a:t>
            </a:r>
          </a:p>
          <a:p>
            <a:pPr>
              <a:lnSpc>
                <a:spcPct val="150000"/>
              </a:lnSpc>
            </a:pPr>
            <a:r>
              <a:rPr lang="en-US" dirty="0"/>
              <a:t>Adult Special Education</a:t>
            </a:r>
          </a:p>
          <a:p>
            <a:pPr>
              <a:lnSpc>
                <a:spcPct val="150000"/>
              </a:lnSpc>
            </a:pPr>
            <a:r>
              <a:rPr lang="en-US" dirty="0"/>
              <a:t>Social Model </a:t>
            </a:r>
          </a:p>
          <a:p>
            <a:pPr>
              <a:lnSpc>
                <a:spcPct val="150000"/>
              </a:lnSpc>
            </a:pPr>
            <a:r>
              <a:rPr lang="en-US" dirty="0"/>
              <a:t>Inclusive post-secondary education</a:t>
            </a:r>
          </a:p>
          <a:p>
            <a:pPr>
              <a:lnSpc>
                <a:spcPct val="150000"/>
              </a:lnSpc>
            </a:pPr>
            <a:r>
              <a:rPr lang="en-US" dirty="0"/>
              <a:t>Critical Disability Theory</a:t>
            </a:r>
          </a:p>
          <a:p>
            <a:endParaRPr lang="en-US" dirty="0"/>
          </a:p>
        </p:txBody>
      </p:sp>
      <p:pic>
        <p:nvPicPr>
          <p:cNvPr id="1028" name="Picture 4" descr="597 Car Upside Down Stock Photos and Images - 123RF">
            <a:extLst>
              <a:ext uri="{FF2B5EF4-FFF2-40B4-BE49-F238E27FC236}">
                <a16:creationId xmlns:a16="http://schemas.microsoft.com/office/drawing/2014/main" id="{65A14869-73CF-2678-CA01-9309825B30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59" r="-1" b="5259"/>
          <a:stretch/>
        </p:blipFill>
        <p:spPr bwMode="auto">
          <a:xfrm>
            <a:off x="677334" y="2418411"/>
            <a:ext cx="3867109" cy="276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99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F17AC-18AC-23D3-31E2-7FFCC21B491B}"/>
              </a:ext>
            </a:extLst>
          </p:cNvPr>
          <p:cNvSpPr>
            <a:spLocks noGrp="1"/>
          </p:cNvSpPr>
          <p:nvPr>
            <p:ph type="title"/>
          </p:nvPr>
        </p:nvSpPr>
        <p:spPr>
          <a:xfrm>
            <a:off x="677334" y="609600"/>
            <a:ext cx="8596668" cy="1320800"/>
          </a:xfrm>
        </p:spPr>
        <p:txBody>
          <a:bodyPr anchor="t">
            <a:normAutofit/>
          </a:bodyPr>
          <a:lstStyle/>
          <a:p>
            <a:r>
              <a:rPr lang="en-US" dirty="0"/>
              <a:t>Tensions &amp; Frustrations</a:t>
            </a:r>
          </a:p>
        </p:txBody>
      </p:sp>
      <p:sp>
        <p:nvSpPr>
          <p:cNvPr id="9" name="Content Placeholder 8">
            <a:extLst>
              <a:ext uri="{FF2B5EF4-FFF2-40B4-BE49-F238E27FC236}">
                <a16:creationId xmlns:a16="http://schemas.microsoft.com/office/drawing/2014/main" id="{A70B18CE-0968-114A-798A-33828913DBE3}"/>
              </a:ext>
            </a:extLst>
          </p:cNvPr>
          <p:cNvSpPr>
            <a:spLocks noGrp="1"/>
          </p:cNvSpPr>
          <p:nvPr>
            <p:ph idx="1"/>
          </p:nvPr>
        </p:nvSpPr>
        <p:spPr>
          <a:xfrm>
            <a:off x="5012267" y="1467556"/>
            <a:ext cx="4923472" cy="4678542"/>
          </a:xfrm>
        </p:spPr>
        <p:txBody>
          <a:bodyPr>
            <a:normAutofit/>
          </a:bodyPr>
          <a:lstStyle/>
          <a:p>
            <a:pPr>
              <a:lnSpc>
                <a:spcPct val="90000"/>
              </a:lnSpc>
            </a:pPr>
            <a:r>
              <a:rPr lang="en-US" dirty="0"/>
              <a:t>Conversations with students &amp; families that spoke out about ASE</a:t>
            </a:r>
          </a:p>
          <a:p>
            <a:pPr marL="0" indent="0">
              <a:lnSpc>
                <a:spcPct val="90000"/>
              </a:lnSpc>
              <a:buNone/>
            </a:pPr>
            <a:endParaRPr lang="en-US" dirty="0"/>
          </a:p>
          <a:p>
            <a:pPr>
              <a:lnSpc>
                <a:spcPct val="90000"/>
              </a:lnSpc>
            </a:pPr>
            <a:r>
              <a:rPr lang="en-US" dirty="0"/>
              <a:t>Scholarship that emphasized ableism as an interpretive framework</a:t>
            </a:r>
          </a:p>
          <a:p>
            <a:pPr marL="0" indent="0">
              <a:lnSpc>
                <a:spcPct val="90000"/>
              </a:lnSpc>
              <a:buNone/>
            </a:pPr>
            <a:endParaRPr lang="en-US" dirty="0"/>
          </a:p>
          <a:p>
            <a:pPr>
              <a:lnSpc>
                <a:spcPct val="90000"/>
              </a:lnSpc>
            </a:pPr>
            <a:r>
              <a:rPr lang="en-US" dirty="0"/>
              <a:t>ASE Practices – acts of violence </a:t>
            </a:r>
          </a:p>
          <a:p>
            <a:pPr>
              <a:lnSpc>
                <a:spcPct val="90000"/>
              </a:lnSpc>
            </a:pPr>
            <a:endParaRPr lang="en-US" dirty="0"/>
          </a:p>
          <a:p>
            <a:pPr>
              <a:lnSpc>
                <a:spcPct val="90000"/>
              </a:lnSpc>
            </a:pPr>
            <a:r>
              <a:rPr lang="en-US" dirty="0"/>
              <a:t>Ways students experienced inequities and injustices</a:t>
            </a:r>
          </a:p>
          <a:p>
            <a:pPr marL="0" indent="0">
              <a:lnSpc>
                <a:spcPct val="90000"/>
              </a:lnSpc>
              <a:buNone/>
            </a:pPr>
            <a:endParaRPr lang="en-US" dirty="0"/>
          </a:p>
          <a:p>
            <a:pPr>
              <a:lnSpc>
                <a:spcPct val="90000"/>
              </a:lnSpc>
            </a:pPr>
            <a:r>
              <a:rPr lang="en-US" dirty="0"/>
              <a:t> Ways institutions contributed to student “othering” </a:t>
            </a:r>
          </a:p>
          <a:p>
            <a:pPr marL="457200" lvl="1" indent="0">
              <a:lnSpc>
                <a:spcPct val="90000"/>
              </a:lnSpc>
              <a:buNone/>
            </a:pPr>
            <a:endParaRPr lang="en-US" sz="1500" dirty="0"/>
          </a:p>
        </p:txBody>
      </p:sp>
      <p:pic>
        <p:nvPicPr>
          <p:cNvPr id="5" name="Content Placeholder 4" descr="A toy car and a toy car&#10;&#10;Description automatically generated with medium confidence">
            <a:extLst>
              <a:ext uri="{FF2B5EF4-FFF2-40B4-BE49-F238E27FC236}">
                <a16:creationId xmlns:a16="http://schemas.microsoft.com/office/drawing/2014/main" id="{5E795CFD-BB80-9785-EF8B-7DC809C30312}"/>
              </a:ext>
            </a:extLst>
          </p:cNvPr>
          <p:cNvPicPr>
            <a:picLocks noChangeAspect="1"/>
          </p:cNvPicPr>
          <p:nvPr/>
        </p:nvPicPr>
        <p:blipFill rotWithShape="1">
          <a:blip r:embed="rId2"/>
          <a:srcRect l="14634" r="5043" b="1"/>
          <a:stretch/>
        </p:blipFill>
        <p:spPr>
          <a:xfrm>
            <a:off x="677334" y="2511094"/>
            <a:ext cx="3589866" cy="2569805"/>
          </a:xfrm>
          <a:prstGeom prst="rect">
            <a:avLst/>
          </a:prstGeom>
        </p:spPr>
      </p:pic>
    </p:spTree>
    <p:extLst>
      <p:ext uri="{BB962C8B-B14F-4D97-AF65-F5344CB8AC3E}">
        <p14:creationId xmlns:p14="http://schemas.microsoft.com/office/powerpoint/2010/main" val="3115932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4921F-4573-AD83-99C8-DE0B52E49E73}"/>
              </a:ext>
            </a:extLst>
          </p:cNvPr>
          <p:cNvSpPr>
            <a:spLocks noGrp="1"/>
          </p:cNvSpPr>
          <p:nvPr>
            <p:ph type="title"/>
          </p:nvPr>
        </p:nvSpPr>
        <p:spPr>
          <a:xfrm>
            <a:off x="677334" y="609600"/>
            <a:ext cx="8596668" cy="1320800"/>
          </a:xfrm>
        </p:spPr>
        <p:txBody>
          <a:bodyPr anchor="t">
            <a:normAutofit/>
          </a:bodyPr>
          <a:lstStyle/>
          <a:p>
            <a:r>
              <a:rPr lang="en-US" dirty="0"/>
              <a:t>ASE as harmful and outdated </a:t>
            </a:r>
          </a:p>
        </p:txBody>
      </p:sp>
      <p:sp>
        <p:nvSpPr>
          <p:cNvPr id="9" name="Content Placeholder 8">
            <a:extLst>
              <a:ext uri="{FF2B5EF4-FFF2-40B4-BE49-F238E27FC236}">
                <a16:creationId xmlns:a16="http://schemas.microsoft.com/office/drawing/2014/main" id="{BF40F7A6-B347-837B-ABD0-F44DC3168E17}"/>
              </a:ext>
            </a:extLst>
          </p:cNvPr>
          <p:cNvSpPr>
            <a:spLocks noGrp="1"/>
          </p:cNvSpPr>
          <p:nvPr>
            <p:ph idx="1"/>
          </p:nvPr>
        </p:nvSpPr>
        <p:spPr>
          <a:xfrm>
            <a:off x="677334" y="1478280"/>
            <a:ext cx="5046133" cy="4770119"/>
          </a:xfrm>
        </p:spPr>
        <p:txBody>
          <a:bodyPr>
            <a:normAutofit/>
          </a:bodyPr>
          <a:lstStyle/>
          <a:p>
            <a:pPr marL="0" indent="0">
              <a:lnSpc>
                <a:spcPct val="90000"/>
              </a:lnSpc>
              <a:buNone/>
            </a:pPr>
            <a:endParaRPr lang="en-US" sz="1400" dirty="0"/>
          </a:p>
          <a:p>
            <a:pPr marL="0" indent="0">
              <a:lnSpc>
                <a:spcPct val="90000"/>
              </a:lnSpc>
              <a:buNone/>
            </a:pPr>
            <a:r>
              <a:rPr lang="en-US" dirty="0"/>
              <a:t>Pedagogy as Disciplinary Mechanism</a:t>
            </a:r>
          </a:p>
          <a:p>
            <a:pPr lvl="1">
              <a:lnSpc>
                <a:spcPct val="90000"/>
              </a:lnSpc>
            </a:pPr>
            <a:r>
              <a:rPr lang="en-US" sz="1800" dirty="0"/>
              <a:t>Excluded</a:t>
            </a:r>
          </a:p>
          <a:p>
            <a:pPr lvl="1">
              <a:lnSpc>
                <a:spcPct val="90000"/>
              </a:lnSpc>
            </a:pPr>
            <a:r>
              <a:rPr lang="en-US" sz="1800" dirty="0"/>
              <a:t>Controlled</a:t>
            </a:r>
          </a:p>
          <a:p>
            <a:pPr lvl="1">
              <a:lnSpc>
                <a:spcPct val="90000"/>
              </a:lnSpc>
            </a:pPr>
            <a:r>
              <a:rPr lang="en-US" sz="1800" dirty="0"/>
              <a:t>Curriculum of control</a:t>
            </a:r>
          </a:p>
          <a:p>
            <a:pPr marL="457200" lvl="1" indent="0">
              <a:lnSpc>
                <a:spcPct val="90000"/>
              </a:lnSpc>
              <a:buNone/>
            </a:pPr>
            <a:endParaRPr lang="en-US" sz="1800" dirty="0"/>
          </a:p>
          <a:p>
            <a:pPr marL="0" indent="0">
              <a:lnSpc>
                <a:spcPct val="90000"/>
              </a:lnSpc>
              <a:buNone/>
            </a:pPr>
            <a:r>
              <a:rPr lang="en-US" dirty="0"/>
              <a:t>Falseness of Claims </a:t>
            </a:r>
          </a:p>
          <a:p>
            <a:pPr lvl="1">
              <a:lnSpc>
                <a:spcPct val="90000"/>
              </a:lnSpc>
            </a:pPr>
            <a:r>
              <a:rPr lang="en-US" sz="1800" dirty="0"/>
              <a:t>Access</a:t>
            </a:r>
          </a:p>
          <a:p>
            <a:pPr lvl="1">
              <a:lnSpc>
                <a:spcPct val="90000"/>
              </a:lnSpc>
            </a:pPr>
            <a:r>
              <a:rPr lang="en-US" sz="1800" dirty="0"/>
              <a:t>Inclusion</a:t>
            </a:r>
          </a:p>
          <a:p>
            <a:pPr lvl="1">
              <a:lnSpc>
                <a:spcPct val="90000"/>
              </a:lnSpc>
            </a:pPr>
            <a:r>
              <a:rPr lang="en-US" sz="1800" dirty="0"/>
              <a:t>Employment</a:t>
            </a:r>
          </a:p>
          <a:p>
            <a:pPr lvl="1">
              <a:lnSpc>
                <a:spcPct val="90000"/>
              </a:lnSpc>
            </a:pPr>
            <a:r>
              <a:rPr lang="en-US" sz="1800" dirty="0"/>
              <a:t>Independence </a:t>
            </a:r>
          </a:p>
          <a:p>
            <a:pPr>
              <a:lnSpc>
                <a:spcPct val="90000"/>
              </a:lnSpc>
            </a:pPr>
            <a:endParaRPr lang="en-US" sz="1400" dirty="0"/>
          </a:p>
          <a:p>
            <a:pPr marL="457200" lvl="1" indent="0">
              <a:lnSpc>
                <a:spcPct val="90000"/>
              </a:lnSpc>
              <a:buNone/>
            </a:pPr>
            <a:endParaRPr lang="en-US" sz="1400" dirty="0"/>
          </a:p>
        </p:txBody>
      </p:sp>
      <p:pic>
        <p:nvPicPr>
          <p:cNvPr id="5" name="Content Placeholder 4" descr="A car parked in a desert&#10;&#10;Description automatically generated with medium confidence">
            <a:extLst>
              <a:ext uri="{FF2B5EF4-FFF2-40B4-BE49-F238E27FC236}">
                <a16:creationId xmlns:a16="http://schemas.microsoft.com/office/drawing/2014/main" id="{3FA13CF3-F5FE-0CA1-3698-F7C63747F43B}"/>
              </a:ext>
            </a:extLst>
          </p:cNvPr>
          <p:cNvPicPr>
            <a:picLocks noChangeAspect="1"/>
          </p:cNvPicPr>
          <p:nvPr/>
        </p:nvPicPr>
        <p:blipFill rotWithShape="1">
          <a:blip r:embed="rId2"/>
          <a:srcRect l="24422" r="32853" b="1"/>
          <a:stretch/>
        </p:blipFill>
        <p:spPr>
          <a:xfrm>
            <a:off x="6652759" y="1957389"/>
            <a:ext cx="3037824" cy="37505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9535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FD7587-8D2C-5E56-46D8-13CBA2AE5E62}"/>
              </a:ext>
            </a:extLst>
          </p:cNvPr>
          <p:cNvSpPr>
            <a:spLocks noGrp="1"/>
          </p:cNvSpPr>
          <p:nvPr>
            <p:ph type="title"/>
          </p:nvPr>
        </p:nvSpPr>
        <p:spPr>
          <a:xfrm>
            <a:off x="1043950" y="1179151"/>
            <a:ext cx="3300646" cy="4463889"/>
          </a:xfrm>
        </p:spPr>
        <p:txBody>
          <a:bodyPr anchor="ctr">
            <a:normAutofit/>
          </a:bodyPr>
          <a:lstStyle/>
          <a:p>
            <a:r>
              <a:rPr lang="en-US" dirty="0"/>
              <a:t>Asked myself…</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8CC550-B2A7-525D-CFC2-30B098DA43F4}"/>
              </a:ext>
            </a:extLst>
          </p:cNvPr>
          <p:cNvSpPr>
            <a:spLocks noGrp="1"/>
          </p:cNvSpPr>
          <p:nvPr>
            <p:ph idx="1"/>
          </p:nvPr>
        </p:nvSpPr>
        <p:spPr>
          <a:xfrm>
            <a:off x="4978918" y="1109145"/>
            <a:ext cx="6341016" cy="4603900"/>
          </a:xfrm>
        </p:spPr>
        <p:txBody>
          <a:bodyPr anchor="ctr">
            <a:normAutofit/>
          </a:bodyPr>
          <a:lstStyle/>
          <a:p>
            <a:r>
              <a:rPr lang="en-US" dirty="0"/>
              <a:t>Why are ASE learners educated and treated differently than their peers?</a:t>
            </a:r>
          </a:p>
          <a:p>
            <a:pPr marL="0" indent="0">
              <a:buNone/>
            </a:pPr>
            <a:endParaRPr lang="en-US" dirty="0"/>
          </a:p>
          <a:p>
            <a:r>
              <a:rPr lang="en-US" dirty="0"/>
              <a:t>Why are many PSE options for students with label of ID segregated and focused solely on employment skills?</a:t>
            </a:r>
          </a:p>
          <a:p>
            <a:pPr marL="0" indent="0">
              <a:buNone/>
            </a:pPr>
            <a:endParaRPr lang="en-US" dirty="0"/>
          </a:p>
          <a:p>
            <a:r>
              <a:rPr lang="en-US" dirty="0"/>
              <a:t>What academic disciplines inform ASE?</a:t>
            </a:r>
          </a:p>
          <a:p>
            <a:pPr marL="0" indent="0">
              <a:buNone/>
            </a:pPr>
            <a:endParaRPr lang="en-US" dirty="0"/>
          </a:p>
          <a:p>
            <a:r>
              <a:rPr lang="en-US" dirty="0"/>
              <a:t>Why do adult education principles not apply in ASE?</a:t>
            </a:r>
          </a:p>
          <a:p>
            <a:pPr marL="0" indent="0">
              <a:buNone/>
            </a:pPr>
            <a:endParaRPr lang="en-US" dirty="0"/>
          </a:p>
          <a:p>
            <a:r>
              <a:rPr lang="en-US" dirty="0"/>
              <a:t>Why is grooming and hygiene skills an admission requirement for some ASE programs?</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3929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5EAAC-138E-DB9A-4045-E2FA08E3813D}"/>
              </a:ext>
            </a:extLst>
          </p:cNvPr>
          <p:cNvSpPr>
            <a:spLocks noGrp="1"/>
          </p:cNvSpPr>
          <p:nvPr>
            <p:ph type="title"/>
          </p:nvPr>
        </p:nvSpPr>
        <p:spPr>
          <a:xfrm>
            <a:off x="448733" y="1179151"/>
            <a:ext cx="3895863" cy="4463889"/>
          </a:xfrm>
        </p:spPr>
        <p:txBody>
          <a:bodyPr anchor="ctr">
            <a:normAutofit/>
          </a:bodyPr>
          <a:lstStyle/>
          <a:p>
            <a:r>
              <a:rPr lang="en-US" sz="2800" dirty="0"/>
              <a:t>  </a:t>
            </a:r>
            <a:br>
              <a:rPr lang="en-US" sz="2800" dirty="0"/>
            </a:br>
            <a:r>
              <a:rPr lang="en-US" sz="2800" dirty="0"/>
              <a:t>Things changed:           </a:t>
            </a:r>
            <a:r>
              <a:rPr lang="en-US" sz="2800" i="1" dirty="0"/>
              <a:t>Reality</a:t>
            </a:r>
            <a:br>
              <a:rPr lang="en-US" sz="2800" i="1" dirty="0"/>
            </a:br>
            <a:r>
              <a:rPr lang="en-US" sz="2800" i="1" dirty="0"/>
              <a:t>Understanding </a:t>
            </a:r>
            <a:br>
              <a:rPr lang="en-US" sz="2800" i="1" dirty="0"/>
            </a:br>
            <a:r>
              <a:rPr lang="en-US" sz="2800" i="1" dirty="0"/>
              <a:t>Language</a:t>
            </a:r>
            <a:r>
              <a:rPr lang="en-US" dirty="0"/>
              <a:t/>
            </a:r>
            <a:br>
              <a:rPr lang="en-US" dirty="0"/>
            </a:br>
            <a:r>
              <a:rPr lang="en-US" dirty="0"/>
              <a:t/>
            </a:r>
            <a:br>
              <a:rPr lang="en-US" dirty="0"/>
            </a:br>
            <a:r>
              <a:rPr lang="en-US" dirty="0"/>
              <a:t>    </a:t>
            </a:r>
            <a:endParaRPr lang="en-US" sz="2800" i="1"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1C166BE-D863-824D-57AF-ED9E8A24D1E4}"/>
              </a:ext>
            </a:extLst>
          </p:cNvPr>
          <p:cNvSpPr>
            <a:spLocks noGrp="1"/>
          </p:cNvSpPr>
          <p:nvPr>
            <p:ph idx="1"/>
          </p:nvPr>
        </p:nvSpPr>
        <p:spPr>
          <a:xfrm>
            <a:off x="4978918" y="1109145"/>
            <a:ext cx="6341016" cy="4603900"/>
          </a:xfrm>
        </p:spPr>
        <p:txBody>
          <a:bodyPr anchor="ctr">
            <a:normAutofit/>
          </a:bodyPr>
          <a:lstStyle/>
          <a:p>
            <a:r>
              <a:rPr lang="en-US" dirty="0"/>
              <a:t>Shifted thinking about knowledge, who can create it, and who has the privilege, status, and power to govern it</a:t>
            </a:r>
          </a:p>
          <a:p>
            <a:pPr marL="0" indent="0">
              <a:buNone/>
            </a:pPr>
            <a:endParaRPr lang="en-US" dirty="0"/>
          </a:p>
          <a:p>
            <a:r>
              <a:rPr lang="en-CA" dirty="0"/>
              <a:t>Recognized and confronted ways that I, and others, embodied ableist messages</a:t>
            </a:r>
            <a:r>
              <a:rPr lang="en-US" dirty="0"/>
              <a:t>, beliefs, &amp; practices</a:t>
            </a:r>
          </a:p>
          <a:p>
            <a:pPr marL="0" indent="0">
              <a:buNone/>
            </a:pPr>
            <a:endParaRPr lang="en-US" dirty="0"/>
          </a:p>
          <a:p>
            <a:r>
              <a:rPr lang="en-US" dirty="0"/>
              <a:t>Imagined possibilities of adding voices of students with ID to the academic scholarship </a:t>
            </a:r>
          </a:p>
          <a:p>
            <a:pPr marL="0" indent="0">
              <a:buNone/>
            </a:pPr>
            <a:endParaRPr lang="en-US" dirty="0"/>
          </a:p>
          <a:p>
            <a:r>
              <a:rPr lang="en-US" dirty="0"/>
              <a:t>Questioned the role of power and knowledge in policies and practices that privileged some students over others</a:t>
            </a:r>
          </a:p>
          <a:p>
            <a:pPr marL="457200" lvl="1" indent="0">
              <a:buNone/>
            </a:pPr>
            <a:endParaRPr lang="en-US" dirty="0"/>
          </a:p>
          <a:p>
            <a:pPr lvl="1"/>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85841411"/>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1345</TotalTime>
  <Words>1106</Words>
  <Application>Microsoft Office PowerPoint</Application>
  <PresentationFormat>Widescreen</PresentationFormat>
  <Paragraphs>181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Trebuchet MS</vt:lpstr>
      <vt:lpstr>Wingdings 3</vt:lpstr>
      <vt:lpstr>Facet</vt:lpstr>
      <vt:lpstr>Critical Examination of Adult Special Education </vt:lpstr>
      <vt:lpstr>Why am I here?</vt:lpstr>
      <vt:lpstr>My Story</vt:lpstr>
      <vt:lpstr>PowerPoint Presentation</vt:lpstr>
      <vt:lpstr>How theories intersected, contradicted &amp; opposed each other</vt:lpstr>
      <vt:lpstr>Tensions &amp; Frustrations</vt:lpstr>
      <vt:lpstr>ASE as harmful and outdated </vt:lpstr>
      <vt:lpstr>Asked myself…</vt:lpstr>
      <vt:lpstr>   Things changed:           Reality Understanding  Language      </vt:lpstr>
      <vt:lpstr>PowerPoint Presentation</vt:lpstr>
      <vt:lpstr>Research Design:  Critical Ethnography </vt:lpstr>
      <vt:lpstr>Theoretical Framework: Critical Disability Theory</vt:lpstr>
      <vt:lpstr>Themes: I asked students about…</vt:lpstr>
      <vt:lpstr>Interpretation of Findings</vt:lpstr>
      <vt:lpstr>Summary of Findings</vt:lpstr>
      <vt:lpstr>Making Obvious What Was Hidden</vt:lpstr>
      <vt:lpstr>My greatest learning…</vt:lpstr>
      <vt:lpstr>Sped away, but didn’t get far </vt:lpstr>
      <vt:lpstr>Influences on my thinking today:  The voices and experiences of students in the study are deeply embedded in my pedagogical approach to education and research.      </vt:lpstr>
      <vt:lpstr>No longer enchanted by the altruistic shiny new car – the next best model.</vt:lpstr>
      <vt:lpstr>What I am thinking about today</vt:lpstr>
      <vt:lpstr>Break Out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Examination of Adult Special Education</dc:title>
  <dc:creator>Teresa Swan</dc:creator>
  <cp:lastModifiedBy>Teresa Swan</cp:lastModifiedBy>
  <cp:revision>108</cp:revision>
  <dcterms:created xsi:type="dcterms:W3CDTF">2022-03-24T22:03:30Z</dcterms:created>
  <dcterms:modified xsi:type="dcterms:W3CDTF">2022-05-05T15:47:37Z</dcterms:modified>
</cp:coreProperties>
</file>