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5"/>
  </p:notesMasterIdLst>
  <p:handoutMasterIdLst>
    <p:handoutMasterId r:id="rId16"/>
  </p:handoutMasterIdLst>
  <p:sldIdLst>
    <p:sldId id="279" r:id="rId5"/>
    <p:sldId id="257" r:id="rId6"/>
    <p:sldId id="389" r:id="rId7"/>
    <p:sldId id="384" r:id="rId8"/>
    <p:sldId id="394" r:id="rId9"/>
    <p:sldId id="397" r:id="rId10"/>
    <p:sldId id="392" r:id="rId11"/>
    <p:sldId id="393" r:id="rId12"/>
    <p:sldId id="398" r:id="rId13"/>
    <p:sldId id="3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418" autoAdjust="0"/>
  </p:normalViewPr>
  <p:slideViewPr>
    <p:cSldViewPr snapToGrid="0">
      <p:cViewPr varScale="1">
        <p:scale>
          <a:sx n="57" d="100"/>
          <a:sy n="57" d="100"/>
        </p:scale>
        <p:origin x="1260" y="60"/>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AA529E-AA18-42D9-ABBA-78025ADE000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2F86082-8E4A-4871-B360-53DA0D980095}">
      <dgm:prSet/>
      <dgm:spPr/>
      <dgm:t>
        <a:bodyPr/>
        <a:lstStyle/>
        <a:p>
          <a:r>
            <a:rPr lang="en-US"/>
            <a:t>Dialogue is the heart of critical consciousness (connecting the personal to the political) </a:t>
          </a:r>
        </a:p>
      </dgm:t>
    </dgm:pt>
    <dgm:pt modelId="{2A2C3678-5CFD-4D08-8558-7760D54DEA9F}" type="parTrans" cxnId="{D3D79CB7-ACDA-4A60-8CDF-54EA2F1BD6F2}">
      <dgm:prSet/>
      <dgm:spPr/>
      <dgm:t>
        <a:bodyPr/>
        <a:lstStyle/>
        <a:p>
          <a:endParaRPr lang="en-US"/>
        </a:p>
      </dgm:t>
    </dgm:pt>
    <dgm:pt modelId="{C7385F25-BC5A-40EF-819B-A1E4E0B33FB5}" type="sibTrans" cxnId="{D3D79CB7-ACDA-4A60-8CDF-54EA2F1BD6F2}">
      <dgm:prSet/>
      <dgm:spPr/>
      <dgm:t>
        <a:bodyPr/>
        <a:lstStyle/>
        <a:p>
          <a:endParaRPr lang="en-US"/>
        </a:p>
      </dgm:t>
    </dgm:pt>
    <dgm:pt modelId="{AB979405-76EF-456A-AF7E-55B75FF57F1D}">
      <dgm:prSet/>
      <dgm:spPr/>
      <dgm:t>
        <a:bodyPr/>
        <a:lstStyle/>
        <a:p>
          <a:r>
            <a:rPr lang="en-US" dirty="0"/>
            <a:t>It is a relational practice that requires mutual, respectful, reciprocal communication; engaging the heart and mind</a:t>
          </a:r>
        </a:p>
      </dgm:t>
    </dgm:pt>
    <dgm:pt modelId="{2A707AE9-D1CC-4277-AF27-6CB1F7E12342}" type="parTrans" cxnId="{C321AB9F-62B8-480C-89EE-36FDE4C84E69}">
      <dgm:prSet/>
      <dgm:spPr/>
      <dgm:t>
        <a:bodyPr/>
        <a:lstStyle/>
        <a:p>
          <a:endParaRPr lang="en-US"/>
        </a:p>
      </dgm:t>
    </dgm:pt>
    <dgm:pt modelId="{FD290362-5BDF-4021-AC14-C3C9697F252F}" type="sibTrans" cxnId="{C321AB9F-62B8-480C-89EE-36FDE4C84E69}">
      <dgm:prSet/>
      <dgm:spPr/>
      <dgm:t>
        <a:bodyPr/>
        <a:lstStyle/>
        <a:p>
          <a:endParaRPr lang="en-US"/>
        </a:p>
      </dgm:t>
    </dgm:pt>
    <dgm:pt modelId="{CE15E23F-89B0-4ABC-8D2E-EAC1951EA1D5}">
      <dgm:prSet/>
      <dgm:spPr/>
      <dgm:t>
        <a:bodyPr/>
        <a:lstStyle/>
        <a:p>
          <a:r>
            <a:rPr lang="en-US" dirty="0"/>
            <a:t>It is an artful practice of relaxed, informal conversations that build empathy and trust in order to understand someone’s concerns</a:t>
          </a:r>
        </a:p>
      </dgm:t>
    </dgm:pt>
    <dgm:pt modelId="{20A83D75-91E1-4D37-B225-A4FBC25893B1}" type="parTrans" cxnId="{A5847D1F-C06E-46EF-9F91-DB77CC07CC72}">
      <dgm:prSet/>
      <dgm:spPr/>
      <dgm:t>
        <a:bodyPr/>
        <a:lstStyle/>
        <a:p>
          <a:endParaRPr lang="en-US"/>
        </a:p>
      </dgm:t>
    </dgm:pt>
    <dgm:pt modelId="{387C2EC5-0B1D-4A29-BA66-A2C5E95683F6}" type="sibTrans" cxnId="{A5847D1F-C06E-46EF-9F91-DB77CC07CC72}">
      <dgm:prSet/>
      <dgm:spPr/>
      <dgm:t>
        <a:bodyPr/>
        <a:lstStyle/>
        <a:p>
          <a:endParaRPr lang="en-US"/>
        </a:p>
      </dgm:t>
    </dgm:pt>
    <dgm:pt modelId="{D08A2FF0-1619-49FE-BE6C-A70F5C12DD38}">
      <dgm:prSet/>
      <dgm:spPr/>
      <dgm:t>
        <a:bodyPr/>
        <a:lstStyle/>
        <a:p>
          <a:r>
            <a:rPr lang="en-US"/>
            <a:t>The facilitator/critical educator believes in people’s infinite potential, that everyone has gifts (assets) </a:t>
          </a:r>
        </a:p>
      </dgm:t>
    </dgm:pt>
    <dgm:pt modelId="{753D449A-F4D2-4115-A9E8-FE2141BD1B79}" type="parTrans" cxnId="{91D3D413-B11F-4416-BBE5-FD9683C9D50D}">
      <dgm:prSet/>
      <dgm:spPr/>
      <dgm:t>
        <a:bodyPr/>
        <a:lstStyle/>
        <a:p>
          <a:endParaRPr lang="en-US"/>
        </a:p>
      </dgm:t>
    </dgm:pt>
    <dgm:pt modelId="{3C9DCFFD-3F12-422D-825F-2BD143F2B2CB}" type="sibTrans" cxnId="{91D3D413-B11F-4416-BBE5-FD9683C9D50D}">
      <dgm:prSet/>
      <dgm:spPr/>
      <dgm:t>
        <a:bodyPr/>
        <a:lstStyle/>
        <a:p>
          <a:endParaRPr lang="en-US"/>
        </a:p>
      </dgm:t>
    </dgm:pt>
    <dgm:pt modelId="{967ABD08-1713-431B-B190-5227C815FE10}" type="pres">
      <dgm:prSet presAssocID="{ACAA529E-AA18-42D9-ABBA-78025ADE0001}" presName="vert0" presStyleCnt="0">
        <dgm:presLayoutVars>
          <dgm:dir/>
          <dgm:animOne val="branch"/>
          <dgm:animLvl val="lvl"/>
        </dgm:presLayoutVars>
      </dgm:prSet>
      <dgm:spPr/>
    </dgm:pt>
    <dgm:pt modelId="{272B1C91-2F14-4700-B6F8-976B80202DC1}" type="pres">
      <dgm:prSet presAssocID="{82F86082-8E4A-4871-B360-53DA0D980095}" presName="thickLine" presStyleLbl="alignNode1" presStyleIdx="0" presStyleCnt="4"/>
      <dgm:spPr/>
    </dgm:pt>
    <dgm:pt modelId="{29476200-E82D-455E-B7CC-06EAEE80EE94}" type="pres">
      <dgm:prSet presAssocID="{82F86082-8E4A-4871-B360-53DA0D980095}" presName="horz1" presStyleCnt="0"/>
      <dgm:spPr/>
    </dgm:pt>
    <dgm:pt modelId="{4D645369-E4B2-42FE-816E-C8E7C6B6936B}" type="pres">
      <dgm:prSet presAssocID="{82F86082-8E4A-4871-B360-53DA0D980095}" presName="tx1" presStyleLbl="revTx" presStyleIdx="0" presStyleCnt="4"/>
      <dgm:spPr/>
    </dgm:pt>
    <dgm:pt modelId="{51B85BBC-9F2B-40EE-8621-372452F6C49C}" type="pres">
      <dgm:prSet presAssocID="{82F86082-8E4A-4871-B360-53DA0D980095}" presName="vert1" presStyleCnt="0"/>
      <dgm:spPr/>
    </dgm:pt>
    <dgm:pt modelId="{06F7B619-7A2B-43D9-9E1C-74BAEE3E92EC}" type="pres">
      <dgm:prSet presAssocID="{AB979405-76EF-456A-AF7E-55B75FF57F1D}" presName="thickLine" presStyleLbl="alignNode1" presStyleIdx="1" presStyleCnt="4"/>
      <dgm:spPr/>
    </dgm:pt>
    <dgm:pt modelId="{56DE499A-5D80-4B50-B559-5D401A426523}" type="pres">
      <dgm:prSet presAssocID="{AB979405-76EF-456A-AF7E-55B75FF57F1D}" presName="horz1" presStyleCnt="0"/>
      <dgm:spPr/>
    </dgm:pt>
    <dgm:pt modelId="{3FEC603D-6A9E-4560-B771-77FCCEB5B0A9}" type="pres">
      <dgm:prSet presAssocID="{AB979405-76EF-456A-AF7E-55B75FF57F1D}" presName="tx1" presStyleLbl="revTx" presStyleIdx="1" presStyleCnt="4"/>
      <dgm:spPr/>
    </dgm:pt>
    <dgm:pt modelId="{D82081AC-133B-4E2C-8C5C-269838AADD23}" type="pres">
      <dgm:prSet presAssocID="{AB979405-76EF-456A-AF7E-55B75FF57F1D}" presName="vert1" presStyleCnt="0"/>
      <dgm:spPr/>
    </dgm:pt>
    <dgm:pt modelId="{14977E20-1F04-4DE8-BCE6-CEE277501890}" type="pres">
      <dgm:prSet presAssocID="{CE15E23F-89B0-4ABC-8D2E-EAC1951EA1D5}" presName="thickLine" presStyleLbl="alignNode1" presStyleIdx="2" presStyleCnt="4"/>
      <dgm:spPr/>
    </dgm:pt>
    <dgm:pt modelId="{5941DF59-2BF4-4F7E-B770-D1A4847CB7C6}" type="pres">
      <dgm:prSet presAssocID="{CE15E23F-89B0-4ABC-8D2E-EAC1951EA1D5}" presName="horz1" presStyleCnt="0"/>
      <dgm:spPr/>
    </dgm:pt>
    <dgm:pt modelId="{756B9F72-2128-473B-96FA-D3739AE49DA8}" type="pres">
      <dgm:prSet presAssocID="{CE15E23F-89B0-4ABC-8D2E-EAC1951EA1D5}" presName="tx1" presStyleLbl="revTx" presStyleIdx="2" presStyleCnt="4"/>
      <dgm:spPr/>
    </dgm:pt>
    <dgm:pt modelId="{73D5EB13-235B-471D-B49C-8279F9429327}" type="pres">
      <dgm:prSet presAssocID="{CE15E23F-89B0-4ABC-8D2E-EAC1951EA1D5}" presName="vert1" presStyleCnt="0"/>
      <dgm:spPr/>
    </dgm:pt>
    <dgm:pt modelId="{FBD5D303-702A-4D59-86BE-B10014D18B14}" type="pres">
      <dgm:prSet presAssocID="{D08A2FF0-1619-49FE-BE6C-A70F5C12DD38}" presName="thickLine" presStyleLbl="alignNode1" presStyleIdx="3" presStyleCnt="4"/>
      <dgm:spPr/>
    </dgm:pt>
    <dgm:pt modelId="{F3E4A12E-7E34-437D-9FA9-0DFFCB25282F}" type="pres">
      <dgm:prSet presAssocID="{D08A2FF0-1619-49FE-BE6C-A70F5C12DD38}" presName="horz1" presStyleCnt="0"/>
      <dgm:spPr/>
    </dgm:pt>
    <dgm:pt modelId="{E29B6D33-AB6F-46D0-A147-AD85FBBB16D1}" type="pres">
      <dgm:prSet presAssocID="{D08A2FF0-1619-49FE-BE6C-A70F5C12DD38}" presName="tx1" presStyleLbl="revTx" presStyleIdx="3" presStyleCnt="4"/>
      <dgm:spPr/>
    </dgm:pt>
    <dgm:pt modelId="{BBB0C9CC-E273-4B0A-950A-625FCD74FEF0}" type="pres">
      <dgm:prSet presAssocID="{D08A2FF0-1619-49FE-BE6C-A70F5C12DD38}" presName="vert1" presStyleCnt="0"/>
      <dgm:spPr/>
    </dgm:pt>
  </dgm:ptLst>
  <dgm:cxnLst>
    <dgm:cxn modelId="{91D3D413-B11F-4416-BBE5-FD9683C9D50D}" srcId="{ACAA529E-AA18-42D9-ABBA-78025ADE0001}" destId="{D08A2FF0-1619-49FE-BE6C-A70F5C12DD38}" srcOrd="3" destOrd="0" parTransId="{753D449A-F4D2-4115-A9E8-FE2141BD1B79}" sibTransId="{3C9DCFFD-3F12-422D-825F-2BD143F2B2CB}"/>
    <dgm:cxn modelId="{A5847D1F-C06E-46EF-9F91-DB77CC07CC72}" srcId="{ACAA529E-AA18-42D9-ABBA-78025ADE0001}" destId="{CE15E23F-89B0-4ABC-8D2E-EAC1951EA1D5}" srcOrd="2" destOrd="0" parTransId="{20A83D75-91E1-4D37-B225-A4FBC25893B1}" sibTransId="{387C2EC5-0B1D-4A29-BA66-A2C5E95683F6}"/>
    <dgm:cxn modelId="{70FC4E4F-7E3C-4049-88B8-4F33FF0BACBD}" type="presOf" srcId="{AB979405-76EF-456A-AF7E-55B75FF57F1D}" destId="{3FEC603D-6A9E-4560-B771-77FCCEB5B0A9}" srcOrd="0" destOrd="0" presId="urn:microsoft.com/office/officeart/2008/layout/LinedList"/>
    <dgm:cxn modelId="{FDFF6188-E39A-449E-815B-FAC5BA530B84}" type="presOf" srcId="{ACAA529E-AA18-42D9-ABBA-78025ADE0001}" destId="{967ABD08-1713-431B-B190-5227C815FE10}" srcOrd="0" destOrd="0" presId="urn:microsoft.com/office/officeart/2008/layout/LinedList"/>
    <dgm:cxn modelId="{6837EB89-5A72-41B7-A659-446177ED6693}" type="presOf" srcId="{D08A2FF0-1619-49FE-BE6C-A70F5C12DD38}" destId="{E29B6D33-AB6F-46D0-A147-AD85FBBB16D1}" srcOrd="0" destOrd="0" presId="urn:microsoft.com/office/officeart/2008/layout/LinedList"/>
    <dgm:cxn modelId="{C321AB9F-62B8-480C-89EE-36FDE4C84E69}" srcId="{ACAA529E-AA18-42D9-ABBA-78025ADE0001}" destId="{AB979405-76EF-456A-AF7E-55B75FF57F1D}" srcOrd="1" destOrd="0" parTransId="{2A707AE9-D1CC-4277-AF27-6CB1F7E12342}" sibTransId="{FD290362-5BDF-4021-AC14-C3C9697F252F}"/>
    <dgm:cxn modelId="{02F171A8-8D9E-4405-9E13-A0FFBB12F978}" type="presOf" srcId="{CE15E23F-89B0-4ABC-8D2E-EAC1951EA1D5}" destId="{756B9F72-2128-473B-96FA-D3739AE49DA8}" srcOrd="0" destOrd="0" presId="urn:microsoft.com/office/officeart/2008/layout/LinedList"/>
    <dgm:cxn modelId="{D3D79CB7-ACDA-4A60-8CDF-54EA2F1BD6F2}" srcId="{ACAA529E-AA18-42D9-ABBA-78025ADE0001}" destId="{82F86082-8E4A-4871-B360-53DA0D980095}" srcOrd="0" destOrd="0" parTransId="{2A2C3678-5CFD-4D08-8558-7760D54DEA9F}" sibTransId="{C7385F25-BC5A-40EF-819B-A1E4E0B33FB5}"/>
    <dgm:cxn modelId="{B906DCC4-122E-4F4E-9A18-8665303692F2}" type="presOf" srcId="{82F86082-8E4A-4871-B360-53DA0D980095}" destId="{4D645369-E4B2-42FE-816E-C8E7C6B6936B}" srcOrd="0" destOrd="0" presId="urn:microsoft.com/office/officeart/2008/layout/LinedList"/>
    <dgm:cxn modelId="{E47BE19C-DE5F-4818-B3FA-7EA4ED23C1E4}" type="presParOf" srcId="{967ABD08-1713-431B-B190-5227C815FE10}" destId="{272B1C91-2F14-4700-B6F8-976B80202DC1}" srcOrd="0" destOrd="0" presId="urn:microsoft.com/office/officeart/2008/layout/LinedList"/>
    <dgm:cxn modelId="{38EC17B6-0BD8-425D-9397-32630F95C0C8}" type="presParOf" srcId="{967ABD08-1713-431B-B190-5227C815FE10}" destId="{29476200-E82D-455E-B7CC-06EAEE80EE94}" srcOrd="1" destOrd="0" presId="urn:microsoft.com/office/officeart/2008/layout/LinedList"/>
    <dgm:cxn modelId="{8AD73D98-AD2F-4D96-8A3D-B965E96DBE07}" type="presParOf" srcId="{29476200-E82D-455E-B7CC-06EAEE80EE94}" destId="{4D645369-E4B2-42FE-816E-C8E7C6B6936B}" srcOrd="0" destOrd="0" presId="urn:microsoft.com/office/officeart/2008/layout/LinedList"/>
    <dgm:cxn modelId="{D30B81D6-47BB-420A-B51A-EFC72BA0DCAE}" type="presParOf" srcId="{29476200-E82D-455E-B7CC-06EAEE80EE94}" destId="{51B85BBC-9F2B-40EE-8621-372452F6C49C}" srcOrd="1" destOrd="0" presId="urn:microsoft.com/office/officeart/2008/layout/LinedList"/>
    <dgm:cxn modelId="{F8C01A59-2E8A-4BB6-A73F-10F26E92A358}" type="presParOf" srcId="{967ABD08-1713-431B-B190-5227C815FE10}" destId="{06F7B619-7A2B-43D9-9E1C-74BAEE3E92EC}" srcOrd="2" destOrd="0" presId="urn:microsoft.com/office/officeart/2008/layout/LinedList"/>
    <dgm:cxn modelId="{D7CDD0EA-D00B-459E-9F6C-50D85A6EEAB9}" type="presParOf" srcId="{967ABD08-1713-431B-B190-5227C815FE10}" destId="{56DE499A-5D80-4B50-B559-5D401A426523}" srcOrd="3" destOrd="0" presId="urn:microsoft.com/office/officeart/2008/layout/LinedList"/>
    <dgm:cxn modelId="{56D9ABAF-5A4B-435D-A1C4-D08C1278A49B}" type="presParOf" srcId="{56DE499A-5D80-4B50-B559-5D401A426523}" destId="{3FEC603D-6A9E-4560-B771-77FCCEB5B0A9}" srcOrd="0" destOrd="0" presId="urn:microsoft.com/office/officeart/2008/layout/LinedList"/>
    <dgm:cxn modelId="{ACA378DB-0C0B-4957-9DB0-41D0D02EAFAA}" type="presParOf" srcId="{56DE499A-5D80-4B50-B559-5D401A426523}" destId="{D82081AC-133B-4E2C-8C5C-269838AADD23}" srcOrd="1" destOrd="0" presId="urn:microsoft.com/office/officeart/2008/layout/LinedList"/>
    <dgm:cxn modelId="{192CA26D-0A3D-4B7E-8538-BB5E757FD795}" type="presParOf" srcId="{967ABD08-1713-431B-B190-5227C815FE10}" destId="{14977E20-1F04-4DE8-BCE6-CEE277501890}" srcOrd="4" destOrd="0" presId="urn:microsoft.com/office/officeart/2008/layout/LinedList"/>
    <dgm:cxn modelId="{936C54AB-1A4F-4A53-9A90-02565CE382BC}" type="presParOf" srcId="{967ABD08-1713-431B-B190-5227C815FE10}" destId="{5941DF59-2BF4-4F7E-B770-D1A4847CB7C6}" srcOrd="5" destOrd="0" presId="urn:microsoft.com/office/officeart/2008/layout/LinedList"/>
    <dgm:cxn modelId="{8D0164CF-6A73-4351-9CE8-A9A75C7A131D}" type="presParOf" srcId="{5941DF59-2BF4-4F7E-B770-D1A4847CB7C6}" destId="{756B9F72-2128-473B-96FA-D3739AE49DA8}" srcOrd="0" destOrd="0" presId="urn:microsoft.com/office/officeart/2008/layout/LinedList"/>
    <dgm:cxn modelId="{23A7927E-B6E6-45F5-9B13-F7B39C61752F}" type="presParOf" srcId="{5941DF59-2BF4-4F7E-B770-D1A4847CB7C6}" destId="{73D5EB13-235B-471D-B49C-8279F9429327}" srcOrd="1" destOrd="0" presId="urn:microsoft.com/office/officeart/2008/layout/LinedList"/>
    <dgm:cxn modelId="{45FF1B2B-C92E-4EFD-B72D-F692F46B20C5}" type="presParOf" srcId="{967ABD08-1713-431B-B190-5227C815FE10}" destId="{FBD5D303-702A-4D59-86BE-B10014D18B14}" srcOrd="6" destOrd="0" presId="urn:microsoft.com/office/officeart/2008/layout/LinedList"/>
    <dgm:cxn modelId="{E2BACC78-B7BC-4FF5-A790-8F46BF8C75DA}" type="presParOf" srcId="{967ABD08-1713-431B-B190-5227C815FE10}" destId="{F3E4A12E-7E34-437D-9FA9-0DFFCB25282F}" srcOrd="7" destOrd="0" presId="urn:microsoft.com/office/officeart/2008/layout/LinedList"/>
    <dgm:cxn modelId="{C2272D5D-5772-477E-ABB9-0F4F7D7B4471}" type="presParOf" srcId="{F3E4A12E-7E34-437D-9FA9-0DFFCB25282F}" destId="{E29B6D33-AB6F-46D0-A147-AD85FBBB16D1}" srcOrd="0" destOrd="0" presId="urn:microsoft.com/office/officeart/2008/layout/LinedList"/>
    <dgm:cxn modelId="{CF28EABA-7D04-48E1-91CF-922EF45F789B}" type="presParOf" srcId="{F3E4A12E-7E34-437D-9FA9-0DFFCB25282F}" destId="{BBB0C9CC-E273-4B0A-950A-625FCD74FEF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A686E-C5F8-4B5B-9D57-E2D7C6DC3BB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BAC9181-A4AA-47FB-B82A-652A9F1A664B}">
      <dgm:prSet/>
      <dgm:spPr/>
      <dgm:t>
        <a:bodyPr/>
        <a:lstStyle/>
        <a:p>
          <a:r>
            <a:rPr lang="en-US"/>
            <a:t>Critical reflection leads to informed action, and this is the only way to bring about sustainable change….</a:t>
          </a:r>
        </a:p>
      </dgm:t>
    </dgm:pt>
    <dgm:pt modelId="{93B68DFF-61A2-4FBA-BB2A-7C2616BC8AA9}" type="parTrans" cxnId="{F542FED0-85DF-4C3D-9653-0ADFFAD5041C}">
      <dgm:prSet/>
      <dgm:spPr/>
      <dgm:t>
        <a:bodyPr/>
        <a:lstStyle/>
        <a:p>
          <a:endParaRPr lang="en-US"/>
        </a:p>
      </dgm:t>
    </dgm:pt>
    <dgm:pt modelId="{00C89281-C9B7-4477-A0FD-A1C857A49F4D}" type="sibTrans" cxnId="{F542FED0-85DF-4C3D-9653-0ADFFAD5041C}">
      <dgm:prSet/>
      <dgm:spPr/>
      <dgm:t>
        <a:bodyPr/>
        <a:lstStyle/>
        <a:p>
          <a:endParaRPr lang="en-US"/>
        </a:p>
      </dgm:t>
    </dgm:pt>
    <dgm:pt modelId="{EF13A5A5-5CC6-4819-BBBB-74B9B6196C55}">
      <dgm:prSet/>
      <dgm:spPr/>
      <dgm:t>
        <a:bodyPr/>
        <a:lstStyle/>
        <a:p>
          <a:r>
            <a:rPr lang="en-US"/>
            <a:t>So, take a minute to consider what action you can take based on your group’s dialogue, or from something that you have reflected on over the past two days.  </a:t>
          </a:r>
        </a:p>
      </dgm:t>
    </dgm:pt>
    <dgm:pt modelId="{7F5A2F71-CAE3-4589-A696-5CAE724A6050}" type="parTrans" cxnId="{DECF7B33-527E-4FED-8F87-D1171FDDC239}">
      <dgm:prSet/>
      <dgm:spPr/>
      <dgm:t>
        <a:bodyPr/>
        <a:lstStyle/>
        <a:p>
          <a:endParaRPr lang="en-US"/>
        </a:p>
      </dgm:t>
    </dgm:pt>
    <dgm:pt modelId="{A20CA8CB-3103-4B21-ACDD-B4CFBB5D46AA}" type="sibTrans" cxnId="{DECF7B33-527E-4FED-8F87-D1171FDDC239}">
      <dgm:prSet/>
      <dgm:spPr/>
      <dgm:t>
        <a:bodyPr/>
        <a:lstStyle/>
        <a:p>
          <a:endParaRPr lang="en-US"/>
        </a:p>
      </dgm:t>
    </dgm:pt>
    <dgm:pt modelId="{3D1FEA78-C68D-446C-A7E6-164F0FACC48E}">
      <dgm:prSet/>
      <dgm:spPr/>
      <dgm:t>
        <a:bodyPr/>
        <a:lstStyle/>
        <a:p>
          <a:r>
            <a:rPr lang="en-US"/>
            <a:t>Commit to your action by typing it into the chat! </a:t>
          </a:r>
        </a:p>
      </dgm:t>
    </dgm:pt>
    <dgm:pt modelId="{C92D907F-9ADB-4642-A19F-C17DD90108B3}" type="parTrans" cxnId="{DB8BC031-2D2B-4D13-8747-CE57F8C7FFFB}">
      <dgm:prSet/>
      <dgm:spPr/>
      <dgm:t>
        <a:bodyPr/>
        <a:lstStyle/>
        <a:p>
          <a:endParaRPr lang="en-US"/>
        </a:p>
      </dgm:t>
    </dgm:pt>
    <dgm:pt modelId="{0EAD0CA0-5C68-43F4-BA9D-1F35E8E6F115}" type="sibTrans" cxnId="{DB8BC031-2D2B-4D13-8747-CE57F8C7FFFB}">
      <dgm:prSet/>
      <dgm:spPr/>
      <dgm:t>
        <a:bodyPr/>
        <a:lstStyle/>
        <a:p>
          <a:endParaRPr lang="en-US"/>
        </a:p>
      </dgm:t>
    </dgm:pt>
    <dgm:pt modelId="{AF65181E-626D-4B88-8FAA-771EEAEF6C04}" type="pres">
      <dgm:prSet presAssocID="{B79A686E-C5F8-4B5B-9D57-E2D7C6DC3BBF}" presName="vert0" presStyleCnt="0">
        <dgm:presLayoutVars>
          <dgm:dir/>
          <dgm:animOne val="branch"/>
          <dgm:animLvl val="lvl"/>
        </dgm:presLayoutVars>
      </dgm:prSet>
      <dgm:spPr/>
    </dgm:pt>
    <dgm:pt modelId="{7A260F09-21B4-4681-8E8A-6CEDA4059120}" type="pres">
      <dgm:prSet presAssocID="{4BAC9181-A4AA-47FB-B82A-652A9F1A664B}" presName="thickLine" presStyleLbl="alignNode1" presStyleIdx="0" presStyleCnt="3"/>
      <dgm:spPr/>
    </dgm:pt>
    <dgm:pt modelId="{F9C69F08-F0D4-4B68-9B22-3404D011F237}" type="pres">
      <dgm:prSet presAssocID="{4BAC9181-A4AA-47FB-B82A-652A9F1A664B}" presName="horz1" presStyleCnt="0"/>
      <dgm:spPr/>
    </dgm:pt>
    <dgm:pt modelId="{506B84FF-F03C-4621-AE29-E2DC2BBA6B27}" type="pres">
      <dgm:prSet presAssocID="{4BAC9181-A4AA-47FB-B82A-652A9F1A664B}" presName="tx1" presStyleLbl="revTx" presStyleIdx="0" presStyleCnt="3"/>
      <dgm:spPr/>
    </dgm:pt>
    <dgm:pt modelId="{9634AAB8-BF3A-4789-97C2-5D2E06C48F4D}" type="pres">
      <dgm:prSet presAssocID="{4BAC9181-A4AA-47FB-B82A-652A9F1A664B}" presName="vert1" presStyleCnt="0"/>
      <dgm:spPr/>
    </dgm:pt>
    <dgm:pt modelId="{08888F6D-B2C8-4862-A723-0D9E46280F39}" type="pres">
      <dgm:prSet presAssocID="{EF13A5A5-5CC6-4819-BBBB-74B9B6196C55}" presName="thickLine" presStyleLbl="alignNode1" presStyleIdx="1" presStyleCnt="3"/>
      <dgm:spPr/>
    </dgm:pt>
    <dgm:pt modelId="{46347783-5BDE-419C-A2F1-4DE9ACF5C117}" type="pres">
      <dgm:prSet presAssocID="{EF13A5A5-5CC6-4819-BBBB-74B9B6196C55}" presName="horz1" presStyleCnt="0"/>
      <dgm:spPr/>
    </dgm:pt>
    <dgm:pt modelId="{F7FB02DC-DBA7-4301-B313-6653FA53B19C}" type="pres">
      <dgm:prSet presAssocID="{EF13A5A5-5CC6-4819-BBBB-74B9B6196C55}" presName="tx1" presStyleLbl="revTx" presStyleIdx="1" presStyleCnt="3"/>
      <dgm:spPr/>
    </dgm:pt>
    <dgm:pt modelId="{79456C2A-16C3-46CB-8BF0-E9BAE5759151}" type="pres">
      <dgm:prSet presAssocID="{EF13A5A5-5CC6-4819-BBBB-74B9B6196C55}" presName="vert1" presStyleCnt="0"/>
      <dgm:spPr/>
    </dgm:pt>
    <dgm:pt modelId="{D2CD0D7A-7120-44A0-930B-DB840D6B08B4}" type="pres">
      <dgm:prSet presAssocID="{3D1FEA78-C68D-446C-A7E6-164F0FACC48E}" presName="thickLine" presStyleLbl="alignNode1" presStyleIdx="2" presStyleCnt="3"/>
      <dgm:spPr/>
    </dgm:pt>
    <dgm:pt modelId="{430EC040-D8A5-4D49-BC2C-9A86FF6AA6F4}" type="pres">
      <dgm:prSet presAssocID="{3D1FEA78-C68D-446C-A7E6-164F0FACC48E}" presName="horz1" presStyleCnt="0"/>
      <dgm:spPr/>
    </dgm:pt>
    <dgm:pt modelId="{3D07C4A1-3CA1-4FA1-9969-49F360D4AE39}" type="pres">
      <dgm:prSet presAssocID="{3D1FEA78-C68D-446C-A7E6-164F0FACC48E}" presName="tx1" presStyleLbl="revTx" presStyleIdx="2" presStyleCnt="3"/>
      <dgm:spPr/>
    </dgm:pt>
    <dgm:pt modelId="{89BA1736-B3A2-40E6-8AAE-E10A64CC309C}" type="pres">
      <dgm:prSet presAssocID="{3D1FEA78-C68D-446C-A7E6-164F0FACC48E}" presName="vert1" presStyleCnt="0"/>
      <dgm:spPr/>
    </dgm:pt>
  </dgm:ptLst>
  <dgm:cxnLst>
    <dgm:cxn modelId="{DB8BC031-2D2B-4D13-8747-CE57F8C7FFFB}" srcId="{B79A686E-C5F8-4B5B-9D57-E2D7C6DC3BBF}" destId="{3D1FEA78-C68D-446C-A7E6-164F0FACC48E}" srcOrd="2" destOrd="0" parTransId="{C92D907F-9ADB-4642-A19F-C17DD90108B3}" sibTransId="{0EAD0CA0-5C68-43F4-BA9D-1F35E8E6F115}"/>
    <dgm:cxn modelId="{98C80632-A23C-4E9C-9124-FC9F292BD7BB}" type="presOf" srcId="{3D1FEA78-C68D-446C-A7E6-164F0FACC48E}" destId="{3D07C4A1-3CA1-4FA1-9969-49F360D4AE39}" srcOrd="0" destOrd="0" presId="urn:microsoft.com/office/officeart/2008/layout/LinedList"/>
    <dgm:cxn modelId="{DECF7B33-527E-4FED-8F87-D1171FDDC239}" srcId="{B79A686E-C5F8-4B5B-9D57-E2D7C6DC3BBF}" destId="{EF13A5A5-5CC6-4819-BBBB-74B9B6196C55}" srcOrd="1" destOrd="0" parTransId="{7F5A2F71-CAE3-4589-A696-5CAE724A6050}" sibTransId="{A20CA8CB-3103-4B21-ACDD-B4CFBB5D46AA}"/>
    <dgm:cxn modelId="{EED76134-B884-4107-A495-BCB5D10BC7E4}" type="presOf" srcId="{4BAC9181-A4AA-47FB-B82A-652A9F1A664B}" destId="{506B84FF-F03C-4621-AE29-E2DC2BBA6B27}" srcOrd="0" destOrd="0" presId="urn:microsoft.com/office/officeart/2008/layout/LinedList"/>
    <dgm:cxn modelId="{99FF0F74-8DC1-4A24-91AA-BA3636C8847B}" type="presOf" srcId="{B79A686E-C5F8-4B5B-9D57-E2D7C6DC3BBF}" destId="{AF65181E-626D-4B88-8FAA-771EEAEF6C04}" srcOrd="0" destOrd="0" presId="urn:microsoft.com/office/officeart/2008/layout/LinedList"/>
    <dgm:cxn modelId="{8AF6CA8F-697E-4F11-9EE2-EF842D560EA3}" type="presOf" srcId="{EF13A5A5-5CC6-4819-BBBB-74B9B6196C55}" destId="{F7FB02DC-DBA7-4301-B313-6653FA53B19C}" srcOrd="0" destOrd="0" presId="urn:microsoft.com/office/officeart/2008/layout/LinedList"/>
    <dgm:cxn modelId="{F542FED0-85DF-4C3D-9653-0ADFFAD5041C}" srcId="{B79A686E-C5F8-4B5B-9D57-E2D7C6DC3BBF}" destId="{4BAC9181-A4AA-47FB-B82A-652A9F1A664B}" srcOrd="0" destOrd="0" parTransId="{93B68DFF-61A2-4FBA-BB2A-7C2616BC8AA9}" sibTransId="{00C89281-C9B7-4477-A0FD-A1C857A49F4D}"/>
    <dgm:cxn modelId="{6272C2CB-912B-437F-93BE-42C85157FF24}" type="presParOf" srcId="{AF65181E-626D-4B88-8FAA-771EEAEF6C04}" destId="{7A260F09-21B4-4681-8E8A-6CEDA4059120}" srcOrd="0" destOrd="0" presId="urn:microsoft.com/office/officeart/2008/layout/LinedList"/>
    <dgm:cxn modelId="{FD6893CD-D7F6-4E1A-8B9C-7A053E322050}" type="presParOf" srcId="{AF65181E-626D-4B88-8FAA-771EEAEF6C04}" destId="{F9C69F08-F0D4-4B68-9B22-3404D011F237}" srcOrd="1" destOrd="0" presId="urn:microsoft.com/office/officeart/2008/layout/LinedList"/>
    <dgm:cxn modelId="{FD4F2FF0-7709-48C4-AC89-D3CEA3D37A08}" type="presParOf" srcId="{F9C69F08-F0D4-4B68-9B22-3404D011F237}" destId="{506B84FF-F03C-4621-AE29-E2DC2BBA6B27}" srcOrd="0" destOrd="0" presId="urn:microsoft.com/office/officeart/2008/layout/LinedList"/>
    <dgm:cxn modelId="{0612AEBC-6778-4D05-91EA-10E89875FBB0}" type="presParOf" srcId="{F9C69F08-F0D4-4B68-9B22-3404D011F237}" destId="{9634AAB8-BF3A-4789-97C2-5D2E06C48F4D}" srcOrd="1" destOrd="0" presId="urn:microsoft.com/office/officeart/2008/layout/LinedList"/>
    <dgm:cxn modelId="{B9067E0C-D587-444C-8EE2-DFDE7C798B76}" type="presParOf" srcId="{AF65181E-626D-4B88-8FAA-771EEAEF6C04}" destId="{08888F6D-B2C8-4862-A723-0D9E46280F39}" srcOrd="2" destOrd="0" presId="urn:microsoft.com/office/officeart/2008/layout/LinedList"/>
    <dgm:cxn modelId="{DAFFFBA1-3C58-4044-8E32-A3FAB28147DB}" type="presParOf" srcId="{AF65181E-626D-4B88-8FAA-771EEAEF6C04}" destId="{46347783-5BDE-419C-A2F1-4DE9ACF5C117}" srcOrd="3" destOrd="0" presId="urn:microsoft.com/office/officeart/2008/layout/LinedList"/>
    <dgm:cxn modelId="{1C61327D-30AC-4947-8249-1585F7B4DFA2}" type="presParOf" srcId="{46347783-5BDE-419C-A2F1-4DE9ACF5C117}" destId="{F7FB02DC-DBA7-4301-B313-6653FA53B19C}" srcOrd="0" destOrd="0" presId="urn:microsoft.com/office/officeart/2008/layout/LinedList"/>
    <dgm:cxn modelId="{B3405AB8-17DE-4D77-8C52-65912F0377A4}" type="presParOf" srcId="{46347783-5BDE-419C-A2F1-4DE9ACF5C117}" destId="{79456C2A-16C3-46CB-8BF0-E9BAE5759151}" srcOrd="1" destOrd="0" presId="urn:microsoft.com/office/officeart/2008/layout/LinedList"/>
    <dgm:cxn modelId="{9B2D0140-47E2-4263-8B91-D6BB0B35713B}" type="presParOf" srcId="{AF65181E-626D-4B88-8FAA-771EEAEF6C04}" destId="{D2CD0D7A-7120-44A0-930B-DB840D6B08B4}" srcOrd="4" destOrd="0" presId="urn:microsoft.com/office/officeart/2008/layout/LinedList"/>
    <dgm:cxn modelId="{46149662-749C-4445-B986-7723E5894E38}" type="presParOf" srcId="{AF65181E-626D-4B88-8FAA-771EEAEF6C04}" destId="{430EC040-D8A5-4D49-BC2C-9A86FF6AA6F4}" srcOrd="5" destOrd="0" presId="urn:microsoft.com/office/officeart/2008/layout/LinedList"/>
    <dgm:cxn modelId="{05397781-1F77-412D-BD2F-0D3921C9B33B}" type="presParOf" srcId="{430EC040-D8A5-4D49-BC2C-9A86FF6AA6F4}" destId="{3D07C4A1-3CA1-4FA1-9969-49F360D4AE39}" srcOrd="0" destOrd="0" presId="urn:microsoft.com/office/officeart/2008/layout/LinedList"/>
    <dgm:cxn modelId="{E0E74B64-C5E5-4081-9230-CEF99F40B62A}" type="presParOf" srcId="{430EC040-D8A5-4D49-BC2C-9A86FF6AA6F4}" destId="{89BA1736-B3A2-40E6-8AAE-E10A64CC309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B1C91-2F14-4700-B6F8-976B80202DC1}">
      <dsp:nvSpPr>
        <dsp:cNvPr id="0" name=""/>
        <dsp:cNvSpPr/>
      </dsp:nvSpPr>
      <dsp:spPr>
        <a:xfrm>
          <a:off x="0" y="0"/>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645369-E4B2-42FE-816E-C8E7C6B6936B}">
      <dsp:nvSpPr>
        <dsp:cNvPr id="0" name=""/>
        <dsp:cNvSpPr/>
      </dsp:nvSpPr>
      <dsp:spPr>
        <a:xfrm>
          <a:off x="0" y="0"/>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Dialogue is the heart of critical consciousness (connecting the personal to the political) </a:t>
          </a:r>
        </a:p>
      </dsp:txBody>
      <dsp:txXfrm>
        <a:off x="0" y="0"/>
        <a:ext cx="6373813" cy="1439862"/>
      </dsp:txXfrm>
    </dsp:sp>
    <dsp:sp modelId="{06F7B619-7A2B-43D9-9E1C-74BAEE3E92EC}">
      <dsp:nvSpPr>
        <dsp:cNvPr id="0" name=""/>
        <dsp:cNvSpPr/>
      </dsp:nvSpPr>
      <dsp:spPr>
        <a:xfrm>
          <a:off x="0" y="1439862"/>
          <a:ext cx="6373813" cy="0"/>
        </a:xfrm>
        <a:prstGeom prst="line">
          <a:avLst/>
        </a:prstGeom>
        <a:solidFill>
          <a:schemeClr val="accent2">
            <a:hueOff val="2564293"/>
            <a:satOff val="2735"/>
            <a:lumOff val="850"/>
            <a:alphaOff val="0"/>
          </a:schemeClr>
        </a:solidFill>
        <a:ln w="12700" cap="flat" cmpd="sng" algn="ctr">
          <a:solidFill>
            <a:schemeClr val="accent2">
              <a:hueOff val="2564293"/>
              <a:satOff val="2735"/>
              <a:lumOff val="8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EC603D-6A9E-4560-B771-77FCCEB5B0A9}">
      <dsp:nvSpPr>
        <dsp:cNvPr id="0" name=""/>
        <dsp:cNvSpPr/>
      </dsp:nvSpPr>
      <dsp:spPr>
        <a:xfrm>
          <a:off x="0" y="1439862"/>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It is a relational practice that requires mutual, respectful, reciprocal communication; engaging the heart and mind</a:t>
          </a:r>
        </a:p>
      </dsp:txBody>
      <dsp:txXfrm>
        <a:off x="0" y="1439862"/>
        <a:ext cx="6373813" cy="1439862"/>
      </dsp:txXfrm>
    </dsp:sp>
    <dsp:sp modelId="{14977E20-1F04-4DE8-BCE6-CEE277501890}">
      <dsp:nvSpPr>
        <dsp:cNvPr id="0" name=""/>
        <dsp:cNvSpPr/>
      </dsp:nvSpPr>
      <dsp:spPr>
        <a:xfrm>
          <a:off x="0" y="2879725"/>
          <a:ext cx="6373813" cy="0"/>
        </a:xfrm>
        <a:prstGeom prst="line">
          <a:avLst/>
        </a:prstGeom>
        <a:solidFill>
          <a:schemeClr val="accent2">
            <a:hueOff val="5128586"/>
            <a:satOff val="5470"/>
            <a:lumOff val="1701"/>
            <a:alphaOff val="0"/>
          </a:schemeClr>
        </a:solidFill>
        <a:ln w="12700" cap="flat" cmpd="sng" algn="ctr">
          <a:solidFill>
            <a:schemeClr val="accent2">
              <a:hueOff val="5128586"/>
              <a:satOff val="5470"/>
              <a:lumOff val="170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B9F72-2128-473B-96FA-D3739AE49DA8}">
      <dsp:nvSpPr>
        <dsp:cNvPr id="0" name=""/>
        <dsp:cNvSpPr/>
      </dsp:nvSpPr>
      <dsp:spPr>
        <a:xfrm>
          <a:off x="0" y="2879724"/>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It is an artful practice of relaxed, informal conversations that build empathy and trust in order to understand someone’s concerns</a:t>
          </a:r>
        </a:p>
      </dsp:txBody>
      <dsp:txXfrm>
        <a:off x="0" y="2879724"/>
        <a:ext cx="6373813" cy="1439862"/>
      </dsp:txXfrm>
    </dsp:sp>
    <dsp:sp modelId="{FBD5D303-702A-4D59-86BE-B10014D18B14}">
      <dsp:nvSpPr>
        <dsp:cNvPr id="0" name=""/>
        <dsp:cNvSpPr/>
      </dsp:nvSpPr>
      <dsp:spPr>
        <a:xfrm>
          <a:off x="0" y="4319587"/>
          <a:ext cx="6373813" cy="0"/>
        </a:xfrm>
        <a:prstGeom prst="line">
          <a:avLst/>
        </a:prstGeom>
        <a:solidFill>
          <a:schemeClr val="accent2">
            <a:hueOff val="7692880"/>
            <a:satOff val="8205"/>
            <a:lumOff val="2551"/>
            <a:alphaOff val="0"/>
          </a:schemeClr>
        </a:solidFill>
        <a:ln w="12700" cap="flat" cmpd="sng" algn="ctr">
          <a:solidFill>
            <a:schemeClr val="accent2">
              <a:hueOff val="7692880"/>
              <a:satOff val="8205"/>
              <a:lumOff val="25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9B6D33-AB6F-46D0-A147-AD85FBBB16D1}">
      <dsp:nvSpPr>
        <dsp:cNvPr id="0" name=""/>
        <dsp:cNvSpPr/>
      </dsp:nvSpPr>
      <dsp:spPr>
        <a:xfrm>
          <a:off x="0" y="4319587"/>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The facilitator/critical educator believes in people’s infinite potential, that everyone has gifts (assets) </a:t>
          </a:r>
        </a:p>
      </dsp:txBody>
      <dsp:txXfrm>
        <a:off x="0" y="4319587"/>
        <a:ext cx="6373813" cy="1439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60F09-21B4-4681-8E8A-6CEDA4059120}">
      <dsp:nvSpPr>
        <dsp:cNvPr id="0" name=""/>
        <dsp:cNvSpPr/>
      </dsp:nvSpPr>
      <dsp:spPr>
        <a:xfrm>
          <a:off x="0" y="2812"/>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6B84FF-F03C-4621-AE29-E2DC2BBA6B27}">
      <dsp:nvSpPr>
        <dsp:cNvPr id="0" name=""/>
        <dsp:cNvSpPr/>
      </dsp:nvSpPr>
      <dsp:spPr>
        <a:xfrm>
          <a:off x="0" y="2812"/>
          <a:ext cx="6373813" cy="1917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Critical reflection leads to informed action, and this is the only way to bring about sustainable change….</a:t>
          </a:r>
        </a:p>
      </dsp:txBody>
      <dsp:txXfrm>
        <a:off x="0" y="2812"/>
        <a:ext cx="6373813" cy="1917941"/>
      </dsp:txXfrm>
    </dsp:sp>
    <dsp:sp modelId="{08888F6D-B2C8-4862-A723-0D9E46280F39}">
      <dsp:nvSpPr>
        <dsp:cNvPr id="0" name=""/>
        <dsp:cNvSpPr/>
      </dsp:nvSpPr>
      <dsp:spPr>
        <a:xfrm>
          <a:off x="0" y="1920754"/>
          <a:ext cx="6373813" cy="0"/>
        </a:xfrm>
        <a:prstGeom prst="line">
          <a:avLst/>
        </a:prstGeom>
        <a:solidFill>
          <a:schemeClr val="accent2">
            <a:hueOff val="3846440"/>
            <a:satOff val="4103"/>
            <a:lumOff val="1275"/>
            <a:alphaOff val="0"/>
          </a:schemeClr>
        </a:solidFill>
        <a:ln w="12700" cap="flat" cmpd="sng" algn="ctr">
          <a:solidFill>
            <a:schemeClr val="accent2">
              <a:hueOff val="3846440"/>
              <a:satOff val="4103"/>
              <a:lumOff val="1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FB02DC-DBA7-4301-B313-6653FA53B19C}">
      <dsp:nvSpPr>
        <dsp:cNvPr id="0" name=""/>
        <dsp:cNvSpPr/>
      </dsp:nvSpPr>
      <dsp:spPr>
        <a:xfrm>
          <a:off x="0" y="1920754"/>
          <a:ext cx="6373813" cy="1917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So, take a minute to consider what action you can take based on your group’s dialogue, or from something that you have reflected on over the past two days.  </a:t>
          </a:r>
        </a:p>
      </dsp:txBody>
      <dsp:txXfrm>
        <a:off x="0" y="1920754"/>
        <a:ext cx="6373813" cy="1917941"/>
      </dsp:txXfrm>
    </dsp:sp>
    <dsp:sp modelId="{D2CD0D7A-7120-44A0-930B-DB840D6B08B4}">
      <dsp:nvSpPr>
        <dsp:cNvPr id="0" name=""/>
        <dsp:cNvSpPr/>
      </dsp:nvSpPr>
      <dsp:spPr>
        <a:xfrm>
          <a:off x="0" y="3838695"/>
          <a:ext cx="6373813" cy="0"/>
        </a:xfrm>
        <a:prstGeom prst="line">
          <a:avLst/>
        </a:prstGeom>
        <a:solidFill>
          <a:schemeClr val="accent2">
            <a:hueOff val="7692880"/>
            <a:satOff val="8205"/>
            <a:lumOff val="2551"/>
            <a:alphaOff val="0"/>
          </a:schemeClr>
        </a:solidFill>
        <a:ln w="12700" cap="flat" cmpd="sng" algn="ctr">
          <a:solidFill>
            <a:schemeClr val="accent2">
              <a:hueOff val="7692880"/>
              <a:satOff val="8205"/>
              <a:lumOff val="25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7C4A1-3CA1-4FA1-9969-49F360D4AE39}">
      <dsp:nvSpPr>
        <dsp:cNvPr id="0" name=""/>
        <dsp:cNvSpPr/>
      </dsp:nvSpPr>
      <dsp:spPr>
        <a:xfrm>
          <a:off x="0" y="3838695"/>
          <a:ext cx="6373813" cy="1917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Commit to your action by typing it into the chat! </a:t>
          </a:r>
        </a:p>
      </dsp:txBody>
      <dsp:txXfrm>
        <a:off x="0" y="3838695"/>
        <a:ext cx="6373813" cy="19179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5/4/2022</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5/4/2022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en.wikipedia.org/wiki/Paulo_Freire#cite_note-39" TargetMode="External"/><Relationship Id="rId13" Type="http://schemas.openxmlformats.org/officeDocument/2006/relationships/hyperlink" Target="https://en.wikipedia.org/wiki/Paulo_Freire#cite_note-41" TargetMode="External"/><Relationship Id="rId3" Type="http://schemas.openxmlformats.org/officeDocument/2006/relationships/hyperlink" Target="https://en.wikipedia.org/wiki/Educator" TargetMode="External"/><Relationship Id="rId7" Type="http://schemas.openxmlformats.org/officeDocument/2006/relationships/hyperlink" Target="https://en.wikipedia.org/wiki/Paulo_Freire#cite_note-38" TargetMode="External"/><Relationship Id="rId12" Type="http://schemas.openxmlformats.org/officeDocument/2006/relationships/hyperlink" Target="https://en.wikipedia.org/wiki/Google_Scholar"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Pedagogy_of_the_Oppressed" TargetMode="External"/><Relationship Id="rId11" Type="http://schemas.openxmlformats.org/officeDocument/2006/relationships/hyperlink" Target="https://en.wikipedia.org/wiki/Social_sciences" TargetMode="External"/><Relationship Id="rId5" Type="http://schemas.openxmlformats.org/officeDocument/2006/relationships/hyperlink" Target="https://en.wikipedia.org/wiki/Critical_pedagogy" TargetMode="External"/><Relationship Id="rId10" Type="http://schemas.openxmlformats.org/officeDocument/2006/relationships/hyperlink" Target="https://en.wikipedia.org/wiki/Citation_analysis" TargetMode="External"/><Relationship Id="rId4" Type="http://schemas.openxmlformats.org/officeDocument/2006/relationships/hyperlink" Target="https://en.wikipedia.org/wiki/Philosopher" TargetMode="External"/><Relationship Id="rId9" Type="http://schemas.openxmlformats.org/officeDocument/2006/relationships/hyperlink" Target="https://en.wikipedia.org/wiki/Paulo_Freire#cite_note-4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CA" sz="1800" i="1" dirty="0">
                <a:effectLst/>
                <a:latin typeface="Calibri" panose="020F0502020204030204" pitchFamily="34" charset="0"/>
                <a:ea typeface="Calibri" panose="020F0502020204030204" pitchFamily="34" charset="0"/>
                <a:cs typeface="Times New Roman" panose="02020603050405020304" pitchFamily="18" charset="0"/>
              </a:rPr>
              <a:t>This session will centre around Paulo Freire’s work and the role of the university/college as places of social transformation, which require all citizen’s to be valued and liberated through dialogue and praxis.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CCE34D-CFF1-4FFE-815B-D050E7ED2DFD}" type="slidenum">
              <a:rPr lang="en-US" smtClean="0"/>
              <a:t>3</a:t>
            </a:fld>
            <a:endParaRPr lang="en-US"/>
          </a:p>
        </p:txBody>
      </p:sp>
    </p:spTree>
    <p:extLst>
      <p:ext uri="{BB962C8B-B14F-4D97-AF65-F5344CB8AC3E}">
        <p14:creationId xmlns:p14="http://schemas.microsoft.com/office/powerpoint/2010/main" val="363485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process of awareness that begins as people start to question their everyday reality and make connections between their personal lives and the political structures of society that creates this reality</a:t>
            </a:r>
          </a:p>
          <a:p>
            <a:pPr marL="228600" indent="-228600">
              <a:buAutoNum type="arabicPeriod"/>
            </a:pPr>
            <a:r>
              <a:rPr lang="en-US" dirty="0"/>
              <a:t>This must lead to collective action through empowering community (not just the individual, not just the oppressed – education leads to the oppressed regaining their humanity, and restoring the humanity of the oppressors –this leads to mutual discovery – new ways of knowing lead to the co-creation of new knowledge.  Co-created knowledge comes through dialogue- mutual, respectful communication between people, engaging the heart and mind, the intellect and emotions. The roles of the educator and learner become mutual and interchangeable – everyone becomes a co-learner/co-teacher.  Praxis is the unity of theory and practice that comes together in action and reflection</a:t>
            </a:r>
          </a:p>
          <a:p>
            <a:pPr marL="228600" indent="-228600">
              <a:buAutoNum type="arabicPeriod"/>
            </a:pPr>
            <a:r>
              <a:rPr lang="en-US" dirty="0"/>
              <a:t>The work leads to a transformation of all society – this happens through collective action from local projects to movements for change through projects, campaigns, alliances and networks </a:t>
            </a:r>
          </a:p>
          <a:p>
            <a:pPr marL="228600" indent="-228600">
              <a:buAutoNum type="arabicPeriod"/>
            </a:pPr>
            <a:endParaRPr lang="en-US" dirty="0"/>
          </a:p>
          <a:p>
            <a:pPr marL="228600" indent="-228600">
              <a:buAutoNum type="arabicPeriod"/>
            </a:pPr>
            <a:endParaRPr lang="en-US" dirty="0"/>
          </a:p>
          <a:p>
            <a:pPr marL="0" indent="0">
              <a:buNone/>
            </a:pPr>
            <a:r>
              <a:rPr lang="en-US" b="1" i="0" dirty="0">
                <a:solidFill>
                  <a:srgbClr val="202122"/>
                </a:solidFill>
                <a:effectLst/>
                <a:latin typeface="Arial" panose="020B0604020202020204" pitchFamily="34" charset="0"/>
              </a:rPr>
              <a:t>Paulo </a:t>
            </a:r>
            <a:r>
              <a:rPr lang="en-US" b="1" i="0" dirty="0" err="1">
                <a:solidFill>
                  <a:srgbClr val="202122"/>
                </a:solidFill>
                <a:effectLst/>
                <a:latin typeface="Arial" panose="020B0604020202020204" pitchFamily="34" charset="0"/>
              </a:rPr>
              <a:t>Reglus</a:t>
            </a:r>
            <a:r>
              <a:rPr lang="en-US" b="1" i="0" dirty="0">
                <a:solidFill>
                  <a:srgbClr val="202122"/>
                </a:solidFill>
                <a:effectLst/>
                <a:latin typeface="Arial" panose="020B0604020202020204" pitchFamily="34" charset="0"/>
              </a:rPr>
              <a:t> Neves Freire</a:t>
            </a:r>
            <a:r>
              <a:rPr lang="en-US" b="0" i="0" u="none" strike="noStrike" baseline="30000" dirty="0">
                <a:solidFill>
                  <a:srgbClr val="0645AD"/>
                </a:solidFill>
                <a:effectLst/>
                <a:latin typeface="Arial" panose="020B0604020202020204" pitchFamily="34" charset="0"/>
              </a:rPr>
              <a:t> </a:t>
            </a:r>
            <a:r>
              <a:rPr lang="en-US" b="0" i="0" dirty="0">
                <a:solidFill>
                  <a:srgbClr val="202122"/>
                </a:solidFill>
                <a:effectLst/>
                <a:latin typeface="Arial" panose="020B0604020202020204" pitchFamily="34" charset="0"/>
              </a:rPr>
              <a:t>was a Brazilian </a:t>
            </a:r>
            <a:r>
              <a:rPr lang="en-US" b="0" i="0" u="none" strike="noStrike" dirty="0">
                <a:solidFill>
                  <a:srgbClr val="0645AD"/>
                </a:solidFill>
                <a:effectLst/>
                <a:latin typeface="Arial" panose="020B0604020202020204" pitchFamily="34" charset="0"/>
                <a:hlinkClick r:id="rId3" tooltip="Educator"/>
              </a:rPr>
              <a:t>educator</a:t>
            </a:r>
            <a:r>
              <a:rPr lang="en-US" b="0" i="0" dirty="0">
                <a:solidFill>
                  <a:srgbClr val="202122"/>
                </a:solidFill>
                <a:effectLst/>
                <a:latin typeface="Arial" panose="020B0604020202020204" pitchFamily="34" charset="0"/>
              </a:rPr>
              <a:t> and </a:t>
            </a:r>
            <a:r>
              <a:rPr lang="en-US" b="0" i="0" u="none" strike="noStrike" dirty="0">
                <a:solidFill>
                  <a:srgbClr val="0645AD"/>
                </a:solidFill>
                <a:effectLst/>
                <a:latin typeface="Arial" panose="020B0604020202020204" pitchFamily="34" charset="0"/>
                <a:hlinkClick r:id="rId4" tooltip="Philosopher"/>
              </a:rPr>
              <a:t>philosopher</a:t>
            </a:r>
            <a:r>
              <a:rPr lang="en-US" b="0" i="0" dirty="0">
                <a:solidFill>
                  <a:srgbClr val="202122"/>
                </a:solidFill>
                <a:effectLst/>
                <a:latin typeface="Arial" panose="020B0604020202020204" pitchFamily="34" charset="0"/>
              </a:rPr>
              <a:t> who was a leading advocate of </a:t>
            </a:r>
            <a:r>
              <a:rPr lang="en-US" b="0" i="0" u="none" strike="noStrike" dirty="0">
                <a:solidFill>
                  <a:srgbClr val="0645AD"/>
                </a:solidFill>
                <a:effectLst/>
                <a:latin typeface="Arial" panose="020B0604020202020204" pitchFamily="34" charset="0"/>
                <a:hlinkClick r:id="rId5" tooltip="Critical pedagogy"/>
              </a:rPr>
              <a:t>critical pedagogy</a:t>
            </a:r>
            <a:r>
              <a:rPr lang="en-US" b="0" i="0" dirty="0">
                <a:solidFill>
                  <a:srgbClr val="202122"/>
                </a:solidFill>
                <a:effectLst/>
                <a:latin typeface="Arial" panose="020B0604020202020204" pitchFamily="34" charset="0"/>
              </a:rPr>
              <a:t>. His influential work </a:t>
            </a:r>
            <a:r>
              <a:rPr lang="en-US" b="0" i="1" u="none" strike="noStrike" dirty="0">
                <a:solidFill>
                  <a:srgbClr val="0645AD"/>
                </a:solidFill>
                <a:effectLst/>
                <a:latin typeface="Arial" panose="020B0604020202020204" pitchFamily="34" charset="0"/>
                <a:hlinkClick r:id="rId6" tooltip="Pedagogy of the Oppressed"/>
              </a:rPr>
              <a:t>Pedagogy of the Oppressed</a:t>
            </a:r>
            <a:r>
              <a:rPr lang="en-US" b="0" i="0" dirty="0">
                <a:solidFill>
                  <a:srgbClr val="202122"/>
                </a:solidFill>
                <a:effectLst/>
                <a:latin typeface="Arial" panose="020B0604020202020204" pitchFamily="34" charset="0"/>
              </a:rPr>
              <a:t> is generally considered one of the foundational texts of the critical pedagogy movement,</a:t>
            </a:r>
            <a:r>
              <a:rPr lang="en-US" b="0" i="0" u="none" strike="noStrike" baseline="30000" dirty="0">
                <a:solidFill>
                  <a:srgbClr val="0645AD"/>
                </a:solidFill>
                <a:effectLst/>
                <a:latin typeface="Arial" panose="020B0604020202020204" pitchFamily="34" charset="0"/>
                <a:hlinkClick r:id="rId7"/>
              </a:rPr>
              <a:t>[37]</a:t>
            </a:r>
            <a:r>
              <a:rPr lang="en-US" b="0" i="0" u="none" strike="noStrike" baseline="30000" dirty="0">
                <a:solidFill>
                  <a:srgbClr val="0645AD"/>
                </a:solidFill>
                <a:effectLst/>
                <a:latin typeface="Arial" panose="020B0604020202020204" pitchFamily="34" charset="0"/>
                <a:hlinkClick r:id="rId8"/>
              </a:rPr>
              <a:t>[38]</a:t>
            </a:r>
            <a:r>
              <a:rPr lang="en-US" b="0" i="0" u="none" strike="noStrike" baseline="30000" dirty="0">
                <a:solidFill>
                  <a:srgbClr val="0645AD"/>
                </a:solidFill>
                <a:effectLst/>
                <a:latin typeface="Arial" panose="020B0604020202020204" pitchFamily="34" charset="0"/>
                <a:hlinkClick r:id="rId9"/>
              </a:rPr>
              <a:t>[39]</a:t>
            </a:r>
            <a:r>
              <a:rPr lang="en-US" b="0" i="0" dirty="0">
                <a:solidFill>
                  <a:srgbClr val="202122"/>
                </a:solidFill>
                <a:effectLst/>
                <a:latin typeface="Arial" panose="020B0604020202020204" pitchFamily="34" charset="0"/>
              </a:rPr>
              <a:t> and was the third </a:t>
            </a:r>
            <a:r>
              <a:rPr lang="en-US" b="0" i="0" u="none" strike="noStrike" dirty="0">
                <a:solidFill>
                  <a:srgbClr val="0645AD"/>
                </a:solidFill>
                <a:effectLst/>
                <a:latin typeface="Arial" panose="020B0604020202020204" pitchFamily="34" charset="0"/>
                <a:hlinkClick r:id="rId10" tooltip="Citation analysis"/>
              </a:rPr>
              <a:t>most cited</a:t>
            </a:r>
            <a:r>
              <a:rPr lang="en-US" b="0" i="0" dirty="0">
                <a:solidFill>
                  <a:srgbClr val="202122"/>
                </a:solidFill>
                <a:effectLst/>
                <a:latin typeface="Arial" panose="020B0604020202020204" pitchFamily="34" charset="0"/>
              </a:rPr>
              <a:t> book in the </a:t>
            </a:r>
            <a:r>
              <a:rPr lang="en-US" b="0" i="0" u="none" strike="noStrike" dirty="0">
                <a:solidFill>
                  <a:srgbClr val="0645AD"/>
                </a:solidFill>
                <a:effectLst/>
                <a:latin typeface="Arial" panose="020B0604020202020204" pitchFamily="34" charset="0"/>
                <a:hlinkClick r:id="rId11" tooltip="Social sciences"/>
              </a:rPr>
              <a:t>social sciences</a:t>
            </a:r>
            <a:r>
              <a:rPr lang="en-US" b="0" i="0" dirty="0">
                <a:solidFill>
                  <a:srgbClr val="202122"/>
                </a:solidFill>
                <a:effectLst/>
                <a:latin typeface="Arial" panose="020B0604020202020204" pitchFamily="34" charset="0"/>
              </a:rPr>
              <a:t> as of 2016 according to </a:t>
            </a:r>
            <a:r>
              <a:rPr lang="en-US" b="0" i="0" u="none" strike="noStrike" dirty="0">
                <a:solidFill>
                  <a:srgbClr val="0645AD"/>
                </a:solidFill>
                <a:effectLst/>
                <a:latin typeface="Arial" panose="020B0604020202020204" pitchFamily="34" charset="0"/>
                <a:hlinkClick r:id="rId12" tooltip="Google Scholar"/>
              </a:rPr>
              <a:t>Google Scholar</a:t>
            </a:r>
            <a:r>
              <a:rPr lang="en-US" b="0" i="0" dirty="0">
                <a:solidFill>
                  <a:srgbClr val="202122"/>
                </a:solidFill>
                <a:effectLst/>
                <a:latin typeface="Arial" panose="020B0604020202020204" pitchFamily="34" charset="0"/>
              </a:rPr>
              <a:t>.</a:t>
            </a:r>
            <a:r>
              <a:rPr lang="en-US" b="0" i="0" u="none" strike="noStrike" baseline="30000" dirty="0">
                <a:solidFill>
                  <a:srgbClr val="0645AD"/>
                </a:solidFill>
                <a:effectLst/>
                <a:latin typeface="Arial" panose="020B0604020202020204" pitchFamily="34" charset="0"/>
                <a:hlinkClick r:id="rId13"/>
              </a:rPr>
              <a:t>[40]</a:t>
            </a:r>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 to having good conversations today, but also with each other and students in the future: </a:t>
            </a:r>
          </a:p>
          <a:p>
            <a:endParaRPr lang="en-US" dirty="0"/>
          </a:p>
          <a:p>
            <a:r>
              <a:rPr lang="en-US" dirty="0"/>
              <a:t>Learning Conversations (from McKnight – Asset-based Community Development, which is born from </a:t>
            </a:r>
            <a:r>
              <a:rPr lang="en-US" dirty="0" err="1"/>
              <a:t>Friere’s</a:t>
            </a:r>
            <a:r>
              <a:rPr lang="en-US" dirty="0"/>
              <a:t> work): </a:t>
            </a:r>
          </a:p>
          <a:p>
            <a:endParaRPr lang="en-US" dirty="0"/>
          </a:p>
          <a:p>
            <a:pPr eaLnBrk="1" hangingPunct="1">
              <a:buFont typeface="Wingdings" panose="05000000000000000000" pitchFamily="2" charset="2"/>
              <a:buNone/>
            </a:pPr>
            <a:r>
              <a:rPr lang="en-US" altLang="en-US" sz="1200" b="1" dirty="0"/>
              <a:t>All people care about something but…</a:t>
            </a:r>
          </a:p>
          <a:p>
            <a:pPr eaLnBrk="1" hangingPunct="1">
              <a:buFont typeface="Wingdings" panose="05000000000000000000" pitchFamily="2" charset="2"/>
              <a:buNone/>
            </a:pPr>
            <a:r>
              <a:rPr lang="en-US" altLang="en-US" sz="1200" dirty="0"/>
              <a:t>• Care remains invisible without intentional conversations about what people care about. </a:t>
            </a:r>
          </a:p>
          <a:p>
            <a:pPr eaLnBrk="1" hangingPunct="1">
              <a:buFont typeface="Wingdings" panose="05000000000000000000" pitchFamily="2" charset="2"/>
              <a:buNone/>
            </a:pPr>
            <a:r>
              <a:rPr lang="en-US" altLang="en-US" sz="1200" dirty="0"/>
              <a:t>• People may not care about what those with a particular agenda want them to care about. </a:t>
            </a:r>
          </a:p>
          <a:p>
            <a:pPr eaLnBrk="1" hangingPunct="1">
              <a:buFont typeface="Wingdings" panose="05000000000000000000" pitchFamily="2" charset="2"/>
              <a:buNone/>
            </a:pPr>
            <a:r>
              <a:rPr lang="en-US" altLang="en-US" sz="1200" dirty="0"/>
              <a:t>• Care must be discovered through relationships that are built on purpose. </a:t>
            </a:r>
          </a:p>
          <a:p>
            <a:pPr eaLnBrk="1" hangingPunct="1">
              <a:buFont typeface="Wingdings" panose="05000000000000000000" pitchFamily="2" charset="2"/>
              <a:buNone/>
            </a:pPr>
            <a:r>
              <a:rPr lang="en-US" altLang="en-US" sz="1200" dirty="0"/>
              <a:t>• </a:t>
            </a:r>
            <a:r>
              <a:rPr lang="en-US" altLang="en-US" sz="1200" b="1" i="1" dirty="0">
                <a:solidFill>
                  <a:srgbClr val="800000"/>
                </a:solidFill>
              </a:rPr>
              <a:t>Learning conversations </a:t>
            </a:r>
            <a:r>
              <a:rPr lang="en-US" altLang="en-US" sz="1200" dirty="0"/>
              <a:t>are the way to make care visible. They are intentional, thoughtful conversations where people share and reflect on their gifts, passions and what they care about.</a:t>
            </a:r>
          </a:p>
          <a:p>
            <a:endParaRPr lang="en-US" dirty="0"/>
          </a:p>
        </p:txBody>
      </p:sp>
      <p:sp>
        <p:nvSpPr>
          <p:cNvPr id="4" name="Slide Number Placeholder 3"/>
          <p:cNvSpPr>
            <a:spLocks noGrp="1"/>
          </p:cNvSpPr>
          <p:nvPr>
            <p:ph type="sldNum" sz="quarter" idx="5"/>
          </p:nvPr>
        </p:nvSpPr>
        <p:spPr/>
        <p:txBody>
          <a:bodyPr/>
          <a:lstStyle/>
          <a:p>
            <a:fld id="{E7CCE34D-CFF1-4FFE-815B-D050E7ED2DFD}" type="slidenum">
              <a:rPr lang="en-US" smtClean="0"/>
              <a:t>5</a:t>
            </a:fld>
            <a:endParaRPr lang="en-US"/>
          </a:p>
        </p:txBody>
      </p:sp>
    </p:spTree>
    <p:extLst>
      <p:ext uri="{BB962C8B-B14F-4D97-AF65-F5344CB8AC3E}">
        <p14:creationId xmlns:p14="http://schemas.microsoft.com/office/powerpoint/2010/main" val="303406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https://www.centre-ipse.org/uploads/6/2/0/8/62081869/2012_alberta_govt_-_measuring_quality_in_-_an_evaluation_tool_rev.pdf</a:t>
            </a:r>
          </a:p>
          <a:p>
            <a:endParaRPr lang="en-US" dirty="0"/>
          </a:p>
          <a:p>
            <a:r>
              <a:rPr lang="en-US" dirty="0"/>
              <a:t>Let’s go beyond reform, and imagine a transformed education system that is inclusive – that would support a diversity of learners that is liberating and democratizing, in ways that lead to collective action and social transformation. </a:t>
            </a:r>
          </a:p>
          <a:p>
            <a:endParaRPr lang="en-US" dirty="0"/>
          </a:p>
          <a:p>
            <a:r>
              <a:rPr lang="en-US" dirty="0"/>
              <a:t>Come to this conversation from your position of knowledge and power, to share your vision for a </a:t>
            </a:r>
            <a:r>
              <a:rPr lang="en-US" dirty="0" err="1"/>
              <a:t>post-secondary</a:t>
            </a:r>
            <a:r>
              <a:rPr lang="en-US" dirty="0"/>
              <a:t> education system.  </a:t>
            </a:r>
          </a:p>
          <a:p>
            <a:endParaRPr lang="en-US" dirty="0"/>
          </a:p>
          <a:p>
            <a:r>
              <a:rPr lang="en-US" dirty="0"/>
              <a:t>For example, in my position as an associate professor: I can develop my course outlines using the principles of universal design for learning.  This past year I have participated in book club with other faculty on </a:t>
            </a:r>
            <a:r>
              <a:rPr lang="en-US" dirty="0" err="1"/>
              <a:t>ungrading</a:t>
            </a:r>
            <a:r>
              <a:rPr lang="en-US" dirty="0"/>
              <a:t> practices.  </a:t>
            </a:r>
          </a:p>
          <a:p>
            <a:r>
              <a:rPr lang="en-US" dirty="0"/>
              <a:t>Before the pandemic, teaching online to accommodate a student who couldn’t make it to class was unrealistic, but this past year I have taught seven different types of courses through a hybrid delivery system, and it worked.  Proving that accommodating a student online, when they cannot get to class, is possible. </a:t>
            </a:r>
          </a:p>
          <a:p>
            <a:endParaRPr lang="en-US" dirty="0"/>
          </a:p>
        </p:txBody>
      </p:sp>
      <p:sp>
        <p:nvSpPr>
          <p:cNvPr id="4" name="Slide Number Placeholder 3"/>
          <p:cNvSpPr>
            <a:spLocks noGrp="1"/>
          </p:cNvSpPr>
          <p:nvPr>
            <p:ph type="sldNum" sz="quarter" idx="5"/>
          </p:nvPr>
        </p:nvSpPr>
        <p:spPr/>
        <p:txBody>
          <a:bodyPr/>
          <a:lstStyle/>
          <a:p>
            <a:fld id="{E7CCE34D-CFF1-4FFE-815B-D050E7ED2DFD}" type="slidenum">
              <a:rPr lang="en-US" smtClean="0"/>
              <a:t>7</a:t>
            </a:fld>
            <a:endParaRPr lang="en-US"/>
          </a:p>
        </p:txBody>
      </p:sp>
    </p:spTree>
    <p:extLst>
      <p:ext uri="{BB962C8B-B14F-4D97-AF65-F5344CB8AC3E}">
        <p14:creationId xmlns:p14="http://schemas.microsoft.com/office/powerpoint/2010/main" val="373226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27" name="Freeform: Shape 26">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Oval 28">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Freeform: Shape 29">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useBgFill="1">
        <p:nvSpPr>
          <p:cNvPr id="32" name="Rectangle 31">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C15EE852-24F1-4643-8082-AB45CFF2BA10}"/>
              </a:ext>
            </a:extLst>
          </p:cNvPr>
          <p:cNvSpPr>
            <a:spLocks noGrp="1"/>
          </p:cNvSpPr>
          <p:nvPr>
            <p:ph type="title"/>
          </p:nvPr>
        </p:nvSpPr>
        <p:spPr>
          <a:xfrm>
            <a:off x="673430" y="1305189"/>
            <a:ext cx="3565524" cy="1997855"/>
          </a:xfrm>
        </p:spPr>
        <p:txBody>
          <a:bodyPr vert="horz" wrap="square" lIns="0" tIns="0" rIns="0" bIns="0" rtlCol="0" anchor="b" anchorCtr="0">
            <a:normAutofit fontScale="90000"/>
          </a:bodyPr>
          <a:lstStyle/>
          <a:p>
            <a:r>
              <a:rPr lang="en-US" sz="3400" kern="1200" dirty="0">
                <a:solidFill>
                  <a:schemeClr val="tx1"/>
                </a:solidFill>
                <a:latin typeface="+mj-lt"/>
                <a:ea typeface="+mj-ea"/>
                <a:cs typeface="+mj-cs"/>
              </a:rPr>
              <a:t>Education does not transform the world. Education changes People. People change the world.</a:t>
            </a:r>
          </a:p>
        </p:txBody>
      </p:sp>
      <p:pic>
        <p:nvPicPr>
          <p:cNvPr id="3" name="Picture 2" descr="A picture containing colorful&#10;&#10;Description automatically generated">
            <a:extLst>
              <a:ext uri="{FF2B5EF4-FFF2-40B4-BE49-F238E27FC236}">
                <a16:creationId xmlns:a16="http://schemas.microsoft.com/office/drawing/2014/main" id="{96690884-3B3B-600D-186D-0D29768B1641}"/>
              </a:ext>
            </a:extLst>
          </p:cNvPr>
          <p:cNvPicPr>
            <a:picLocks noChangeAspect="1"/>
          </p:cNvPicPr>
          <p:nvPr/>
        </p:nvPicPr>
        <p:blipFill rotWithShape="1">
          <a:blip r:embed="rId2"/>
          <a:srcRect r="3" b="4003"/>
          <a:stretch/>
        </p:blipFill>
        <p:spPr>
          <a:xfrm>
            <a:off x="5588000"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34" name="Group 33">
            <a:extLst>
              <a:ext uri="{FF2B5EF4-FFF2-40B4-BE49-F238E27FC236}">
                <a16:creationId xmlns:a16="http://schemas.microsoft.com/office/drawing/2014/main" id="{183B29DA-9BB8-4BA8-B8E1-8C2B544078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22156" y="4143453"/>
            <a:ext cx="734257" cy="760506"/>
            <a:chOff x="5243759" y="1363788"/>
            <a:chExt cx="734257" cy="760506"/>
          </a:xfrm>
        </p:grpSpPr>
        <p:sp>
          <p:nvSpPr>
            <p:cNvPr id="35" name="Freeform 5">
              <a:extLst>
                <a:ext uri="{FF2B5EF4-FFF2-40B4-BE49-F238E27FC236}">
                  <a16:creationId xmlns:a16="http://schemas.microsoft.com/office/drawing/2014/main" id="{D02496F8-166D-469A-8040-08608013BF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Freeform 6">
              <a:extLst>
                <a:ext uri="{FF2B5EF4-FFF2-40B4-BE49-F238E27FC236}">
                  <a16:creationId xmlns:a16="http://schemas.microsoft.com/office/drawing/2014/main" id="{23E648A7-A02A-4DC7-9FEC-489F1BA6F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Freeform 8">
              <a:extLst>
                <a:ext uri="{FF2B5EF4-FFF2-40B4-BE49-F238E27FC236}">
                  <a16:creationId xmlns:a16="http://schemas.microsoft.com/office/drawing/2014/main" id="{4EF573B1-38BC-4C7B-894C-BE3864A04A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9" name="Oval 38">
            <a:extLst>
              <a:ext uri="{FF2B5EF4-FFF2-40B4-BE49-F238E27FC236}">
                <a16:creationId xmlns:a16="http://schemas.microsoft.com/office/drawing/2014/main" id="{647A77D8-817B-4A9F-86AA-FE781E813D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Slide Number Placeholder 20">
            <a:extLst>
              <a:ext uri="{FF2B5EF4-FFF2-40B4-BE49-F238E27FC236}">
                <a16:creationId xmlns:a16="http://schemas.microsoft.com/office/drawing/2014/main" id="{1C563B34-DD53-4FB1-B8C2-8914E01C6365}"/>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1</a:t>
            </a:fld>
            <a:endParaRPr lang="en-US">
              <a:solidFill>
                <a:schemeClr val="tx1">
                  <a:alpha val="80000"/>
                </a:schemeClr>
              </a:solidFill>
            </a:endParaRPr>
          </a:p>
        </p:txBody>
      </p:sp>
      <p:sp>
        <p:nvSpPr>
          <p:cNvPr id="7" name="Content Placeholder 6">
            <a:extLst>
              <a:ext uri="{FF2B5EF4-FFF2-40B4-BE49-F238E27FC236}">
                <a16:creationId xmlns:a16="http://schemas.microsoft.com/office/drawing/2014/main" id="{86805EBA-73C2-CCB8-BF09-8F01BF637EF6}"/>
              </a:ext>
            </a:extLst>
          </p:cNvPr>
          <p:cNvSpPr>
            <a:spLocks noGrp="1"/>
          </p:cNvSpPr>
          <p:nvPr>
            <p:ph sz="quarter" idx="15"/>
          </p:nvPr>
        </p:nvSpPr>
        <p:spPr>
          <a:xfrm>
            <a:off x="673430" y="3432689"/>
            <a:ext cx="3565524" cy="2351087"/>
          </a:xfrm>
        </p:spPr>
        <p:txBody>
          <a:bodyPr/>
          <a:lstStyle/>
          <a:p>
            <a:r>
              <a:rPr lang="en-US" dirty="0"/>
              <a:t>Paulo Freire </a:t>
            </a:r>
          </a:p>
        </p:txBody>
      </p:sp>
    </p:spTree>
    <p:extLst>
      <p:ext uri="{BB962C8B-B14F-4D97-AF65-F5344CB8AC3E}">
        <p14:creationId xmlns:p14="http://schemas.microsoft.com/office/powerpoint/2010/main" val="39551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3" name="Freeform: Shape 102">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4" name="Oval 104">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5" name="Oval 106">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26" name="Group 108">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27" name="Freeform: Shape 109">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Freeform: Shape 110">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9" name="Oval 111">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0" name="Oval 112">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131" name="Rectangle 114">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6203950" y="549275"/>
            <a:ext cx="5437187" cy="2986234"/>
          </a:xfrm>
        </p:spPr>
        <p:txBody>
          <a:bodyPr vert="horz" wrap="square" lIns="0" tIns="0" rIns="0" bIns="0" rtlCol="0" anchor="b" anchorCtr="0">
            <a:normAutofit/>
          </a:bodyPr>
          <a:lstStyle/>
          <a:p>
            <a:pPr>
              <a:lnSpc>
                <a:spcPct val="100000"/>
              </a:lnSpc>
            </a:pPr>
            <a:r>
              <a:rPr lang="en-US" sz="6400"/>
              <a:t>Thank You</a:t>
            </a:r>
          </a:p>
        </p:txBody>
      </p:sp>
      <p:sp>
        <p:nvSpPr>
          <p:cNvPr id="23" name="Subtitle 22">
            <a:extLst>
              <a:ext uri="{FF2B5EF4-FFF2-40B4-BE49-F238E27FC236}">
                <a16:creationId xmlns:a16="http://schemas.microsoft.com/office/drawing/2014/main" id="{8E5E4638-9BCB-4C2E-914F-CC868E2020D5}"/>
              </a:ext>
            </a:extLst>
          </p:cNvPr>
          <p:cNvSpPr>
            <a:spLocks noGrp="1"/>
          </p:cNvSpPr>
          <p:nvPr>
            <p:ph type="subTitle" idx="1"/>
          </p:nvPr>
        </p:nvSpPr>
        <p:spPr>
          <a:xfrm>
            <a:off x="6203950" y="3827610"/>
            <a:ext cx="5437187" cy="2265216"/>
          </a:xfrm>
        </p:spPr>
        <p:txBody>
          <a:bodyPr vert="horz" wrap="square" lIns="0" tIns="0" rIns="0" bIns="0" rtlCol="0">
            <a:normAutofit/>
          </a:bodyPr>
          <a:lstStyle/>
          <a:p>
            <a:pPr marL="0" indent="0">
              <a:lnSpc>
                <a:spcPct val="90000"/>
              </a:lnSpc>
            </a:pPr>
            <a:r>
              <a:rPr lang="en-US" sz="2000"/>
              <a:t>Washing one’s hands of the conflict between the powerful and the powerless means to side with the powerful, not to be neutral….(therefore)…the educator has the duty of not being neutral and education is never neutral. </a:t>
            </a:r>
          </a:p>
          <a:p>
            <a:pPr marL="0" indent="0">
              <a:lnSpc>
                <a:spcPct val="90000"/>
              </a:lnSpc>
            </a:pPr>
            <a:r>
              <a:rPr lang="en-US" sz="2000"/>
              <a:t>Paulo Freire </a:t>
            </a:r>
          </a:p>
        </p:txBody>
      </p:sp>
      <p:pic>
        <p:nvPicPr>
          <p:cNvPr id="19" name="Picture 18" descr="A picture containing colorful&#10;&#10;Description automatically generated">
            <a:extLst>
              <a:ext uri="{FF2B5EF4-FFF2-40B4-BE49-F238E27FC236}">
                <a16:creationId xmlns:a16="http://schemas.microsoft.com/office/drawing/2014/main" id="{8A0E1BA6-DE76-775D-14B8-33233E880A98}"/>
              </a:ext>
            </a:extLst>
          </p:cNvPr>
          <p:cNvPicPr>
            <a:picLocks noChangeAspect="1"/>
          </p:cNvPicPr>
          <p:nvPr/>
        </p:nvPicPr>
        <p:blipFill rotWithShape="1">
          <a:blip r:embed="rId2"/>
          <a:srcRect l="10149" r="9845"/>
          <a:stretch/>
        </p:blipFill>
        <p:spPr>
          <a:xfrm>
            <a:off x="889571" y="549275"/>
            <a:ext cx="4424809" cy="5761037"/>
          </a:xfrm>
          <a:custGeom>
            <a:avLst/>
            <a:gdLst/>
            <a:ahLst/>
            <a:cxnLst/>
            <a:rect l="l" t="t" r="r" b="b"/>
            <a:pathLst>
              <a:path w="5102225" h="5761037">
                <a:moveTo>
                  <a:pt x="0" y="0"/>
                </a:moveTo>
                <a:lnTo>
                  <a:pt x="5102225" y="0"/>
                </a:lnTo>
                <a:lnTo>
                  <a:pt x="5102225" y="5761037"/>
                </a:lnTo>
                <a:lnTo>
                  <a:pt x="0" y="5761037"/>
                </a:lnTo>
                <a:close/>
              </a:path>
            </a:pathLst>
          </a:custGeom>
        </p:spPr>
      </p:pic>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10</a:t>
            </a:fld>
            <a:endParaRPr lang="en-US">
              <a:solidFill>
                <a:schemeClr val="tx1">
                  <a:alpha val="80000"/>
                </a:schemeClr>
              </a:solidFill>
            </a:endParaRPr>
          </a:p>
        </p:txBody>
      </p:sp>
    </p:spTree>
    <p:extLst>
      <p:ext uri="{BB962C8B-B14F-4D97-AF65-F5344CB8AC3E}">
        <p14:creationId xmlns:p14="http://schemas.microsoft.com/office/powerpoint/2010/main" val="324779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7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820119" y="2830326"/>
            <a:ext cx="3565524" cy="2384898"/>
          </a:xfrm>
        </p:spPr>
        <p:txBody>
          <a:bodyPr anchor="b" anchorCtr="0">
            <a:normAutofit fontScale="90000"/>
          </a:bodyPr>
          <a:lstStyle/>
          <a:p>
            <a:r>
              <a:rPr lang="en-CA" sz="4000" dirty="0">
                <a:latin typeface="Calibri" panose="020F0502020204030204" pitchFamily="34" charset="0"/>
                <a:ea typeface="Calibri" panose="020F0502020204030204" pitchFamily="34" charset="0"/>
                <a:cs typeface="Times New Roman" panose="02020603050405020304" pitchFamily="18" charset="0"/>
              </a:rPr>
              <a:t>Creating Spaces for Social Transformation: Paulo Freire and Inclusive  </a:t>
            </a:r>
            <a:r>
              <a:rPr lang="en-CA" sz="4000" dirty="0" err="1">
                <a:latin typeface="Calibri" panose="020F0502020204030204" pitchFamily="34" charset="0"/>
                <a:ea typeface="Calibri" panose="020F0502020204030204" pitchFamily="34" charset="0"/>
                <a:cs typeface="Times New Roman" panose="02020603050405020304" pitchFamily="18" charset="0"/>
              </a:rPr>
              <a:t>Post-secondary</a:t>
            </a:r>
            <a:r>
              <a:rPr lang="en-CA" sz="4000" dirty="0">
                <a:latin typeface="Calibri" panose="020F0502020204030204" pitchFamily="34" charset="0"/>
                <a:ea typeface="Calibri" panose="020F0502020204030204" pitchFamily="34" charset="0"/>
                <a:cs typeface="Times New Roman" panose="02020603050405020304" pitchFamily="18" charset="0"/>
              </a:rPr>
              <a:t>  Education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820119" y="5791947"/>
            <a:ext cx="3565524" cy="1731963"/>
          </a:xfrm>
        </p:spPr>
        <p:txBody>
          <a:bodyPr>
            <a:normAutofit/>
          </a:bodyPr>
          <a:lstStyle/>
          <a:p>
            <a:r>
              <a:rPr lang="en-US" dirty="0"/>
              <a:t>Mary Sweatman &amp; Kenya Fithe </a:t>
            </a:r>
          </a:p>
        </p:txBody>
      </p:sp>
    </p:spTree>
    <p:extLst>
      <p:ext uri="{BB962C8B-B14F-4D97-AF65-F5344CB8AC3E}">
        <p14:creationId xmlns:p14="http://schemas.microsoft.com/office/powerpoint/2010/main" val="75281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4" y="549275"/>
            <a:ext cx="3565524" cy="1387101"/>
          </a:xfrm>
        </p:spPr>
        <p:txBody>
          <a:bodyPr/>
          <a:lstStyle/>
          <a:p>
            <a:r>
              <a:rPr lang="en-US" dirty="0"/>
              <a:t>Agenda</a:t>
            </a: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550863" y="2061882"/>
            <a:ext cx="3565525" cy="4030943"/>
          </a:xfrm>
        </p:spPr>
        <p:txBody>
          <a:bodyPr/>
          <a:lstStyle/>
          <a:p>
            <a:r>
              <a:rPr lang="en-US" sz="2400" dirty="0"/>
              <a:t>Landing </a:t>
            </a:r>
          </a:p>
          <a:p>
            <a:r>
              <a:rPr lang="en-US" sz="2400" dirty="0"/>
              <a:t>Introduce Freire Concepts</a:t>
            </a:r>
          </a:p>
          <a:p>
            <a:r>
              <a:rPr lang="en-US" sz="2400" dirty="0"/>
              <a:t>Activity: Reimagining the Post- secondary experience </a:t>
            </a:r>
          </a:p>
          <a:p>
            <a:r>
              <a:rPr lang="en-US" sz="2400" dirty="0"/>
              <a:t>Share, debrief and commit </a:t>
            </a:r>
          </a:p>
          <a:p>
            <a:endParaRPr lang="en-US" dirty="0"/>
          </a:p>
          <a:p>
            <a:endParaRPr lang="en-US" dirty="0"/>
          </a:p>
        </p:txBody>
      </p:sp>
      <p:pic>
        <p:nvPicPr>
          <p:cNvPr id="8" name="Picture Placeholder 7" descr="Digital Data">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Picture Placeholder 9" descr="Data Points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Picture Placeholder 11" descr="Data Backgrou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3</a:t>
            </a:fld>
            <a:endParaRPr lang="en-US"/>
          </a:p>
        </p:txBody>
      </p:sp>
    </p:spTree>
    <p:extLst>
      <p:ext uri="{BB962C8B-B14F-4D97-AF65-F5344CB8AC3E}">
        <p14:creationId xmlns:p14="http://schemas.microsoft.com/office/powerpoint/2010/main" val="231323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3418ADF-358F-4647-A511-FCFFEDA83429}"/>
              </a:ext>
            </a:extLst>
          </p:cNvPr>
          <p:cNvSpPr>
            <a:spLocks noGrp="1"/>
          </p:cNvSpPr>
          <p:nvPr>
            <p:ph type="title"/>
          </p:nvPr>
        </p:nvSpPr>
        <p:spPr/>
        <p:txBody>
          <a:bodyPr/>
          <a:lstStyle/>
          <a:p>
            <a:pPr algn="ctr"/>
            <a:r>
              <a:rPr lang="en-US" dirty="0"/>
              <a:t>Paulo Freire 101</a:t>
            </a:r>
          </a:p>
        </p:txBody>
      </p:sp>
      <p:sp>
        <p:nvSpPr>
          <p:cNvPr id="12" name="Content Placeholder 11">
            <a:extLst>
              <a:ext uri="{FF2B5EF4-FFF2-40B4-BE49-F238E27FC236}">
                <a16:creationId xmlns:a16="http://schemas.microsoft.com/office/drawing/2014/main" id="{E5127060-CDBF-435F-9009-A5451CCE305D}"/>
              </a:ext>
            </a:extLst>
          </p:cNvPr>
          <p:cNvSpPr>
            <a:spLocks noGrp="1"/>
          </p:cNvSpPr>
          <p:nvPr>
            <p:ph idx="1"/>
          </p:nvPr>
        </p:nvSpPr>
        <p:spPr>
          <a:xfrm>
            <a:off x="1898043" y="1416425"/>
            <a:ext cx="8395913" cy="4892300"/>
          </a:xfrm>
          <a:noFill/>
        </p:spPr>
        <p:txBody>
          <a:bodyPr>
            <a:normAutofit/>
          </a:bodyPr>
          <a:lstStyle/>
          <a:p>
            <a:pPr algn="ctr"/>
            <a:r>
              <a:rPr lang="en-US" sz="2400" b="1" dirty="0"/>
              <a:t>Critical consciousness </a:t>
            </a:r>
            <a:r>
              <a:rPr lang="en-US" sz="2400" dirty="0"/>
              <a:t>(education for liberation, to become conscious of contradictions, inequities)</a:t>
            </a:r>
          </a:p>
          <a:p>
            <a:pPr marL="0" indent="0" algn="ctr">
              <a:buNone/>
            </a:pPr>
            <a:endParaRPr lang="en-US" sz="2400" dirty="0"/>
          </a:p>
          <a:p>
            <a:pPr algn="ctr"/>
            <a:r>
              <a:rPr lang="en-US" sz="2400" b="1" dirty="0"/>
              <a:t>Collective Action </a:t>
            </a:r>
            <a:r>
              <a:rPr lang="en-US" sz="2400" dirty="0"/>
              <a:t>in community, with community through </a:t>
            </a:r>
            <a:r>
              <a:rPr lang="en-US" sz="2400" b="1" dirty="0"/>
              <a:t>dialogue</a:t>
            </a:r>
            <a:r>
              <a:rPr lang="en-US" sz="2400" dirty="0"/>
              <a:t> and </a:t>
            </a:r>
            <a:r>
              <a:rPr lang="en-US" sz="2400" b="1" dirty="0"/>
              <a:t>praxis</a:t>
            </a:r>
            <a:r>
              <a:rPr lang="en-US" sz="2400" dirty="0"/>
              <a:t> (the oppressed and the oppressor)   </a:t>
            </a:r>
          </a:p>
          <a:p>
            <a:pPr marL="0" indent="0" algn="ctr">
              <a:buNone/>
            </a:pPr>
            <a:endParaRPr lang="en-US" sz="2400" dirty="0"/>
          </a:p>
          <a:p>
            <a:pPr algn="ctr"/>
            <a:r>
              <a:rPr lang="en-US" sz="2400" b="1" dirty="0"/>
              <a:t>Social transformation </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4</a:t>
            </a:fld>
            <a:endParaRPr lang="en-US"/>
          </a:p>
        </p:txBody>
      </p:sp>
      <p:sp>
        <p:nvSpPr>
          <p:cNvPr id="2" name="Arrow: Down 1">
            <a:extLst>
              <a:ext uri="{FF2B5EF4-FFF2-40B4-BE49-F238E27FC236}">
                <a16:creationId xmlns:a16="http://schemas.microsoft.com/office/drawing/2014/main" id="{D061A554-7E8C-24F3-0C6C-B0B67B2197BB}"/>
              </a:ext>
            </a:extLst>
          </p:cNvPr>
          <p:cNvSpPr/>
          <p:nvPr/>
        </p:nvSpPr>
        <p:spPr>
          <a:xfrm>
            <a:off x="6021806" y="2385213"/>
            <a:ext cx="368208" cy="5961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EBAD4560-03E2-6403-6CBD-E10618E0DD36}"/>
              </a:ext>
            </a:extLst>
          </p:cNvPr>
          <p:cNvSpPr/>
          <p:nvPr/>
        </p:nvSpPr>
        <p:spPr>
          <a:xfrm>
            <a:off x="6021806" y="4048892"/>
            <a:ext cx="368208" cy="5961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88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22327-0F32-58DA-2ED2-6D325319173C}"/>
              </a:ext>
            </a:extLst>
          </p:cNvPr>
          <p:cNvSpPr>
            <a:spLocks noGrp="1"/>
          </p:cNvSpPr>
          <p:nvPr>
            <p:ph type="title"/>
          </p:nvPr>
        </p:nvSpPr>
        <p:spPr>
          <a:xfrm>
            <a:off x="550863" y="549275"/>
            <a:ext cx="3565525" cy="5543549"/>
          </a:xfrm>
        </p:spPr>
        <p:txBody>
          <a:bodyPr wrap="square" anchor="ctr">
            <a:normAutofit/>
          </a:bodyPr>
          <a:lstStyle/>
          <a:p>
            <a:r>
              <a:rPr lang="en-US" dirty="0"/>
              <a:t>More on Freirean  Dialogue: </a:t>
            </a:r>
          </a:p>
        </p:txBody>
      </p:sp>
      <p:sp>
        <p:nvSpPr>
          <p:cNvPr id="14" name="Rectangle 13">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AA4CDD1F-2904-B647-416B-34C1D745FF06}"/>
              </a:ext>
            </a:extLst>
          </p:cNvPr>
          <p:cNvSpPr>
            <a:spLocks noGrp="1"/>
          </p:cNvSpPr>
          <p:nvPr>
            <p:ph type="sldNum" sz="quarter" idx="12"/>
          </p:nvPr>
        </p:nvSpPr>
        <p:spPr>
          <a:xfrm>
            <a:off x="9948863" y="6507212"/>
            <a:ext cx="1692274" cy="153888"/>
          </a:xfrm>
        </p:spPr>
        <p:txBody>
          <a:bodyPr>
            <a:normAutofit/>
          </a:bodyPr>
          <a:lstStyle/>
          <a:p>
            <a:pPr>
              <a:spcAft>
                <a:spcPts val="600"/>
              </a:spcAft>
            </a:pPr>
            <a:fld id="{DBA1B0FB-D917-4C8C-928F-313BD683BF39}" type="slidenum">
              <a:rPr lang="en-US" smtClean="0"/>
              <a:pPr>
                <a:spcAft>
                  <a:spcPts val="600"/>
                </a:spcAft>
              </a:pPr>
              <a:t>5</a:t>
            </a:fld>
            <a:endParaRPr lang="en-US"/>
          </a:p>
        </p:txBody>
      </p:sp>
      <p:graphicFrame>
        <p:nvGraphicFramePr>
          <p:cNvPr id="8" name="Content Placeholder 2">
            <a:extLst>
              <a:ext uri="{FF2B5EF4-FFF2-40B4-BE49-F238E27FC236}">
                <a16:creationId xmlns:a16="http://schemas.microsoft.com/office/drawing/2014/main" id="{2C0D9D06-87CD-2DB4-C795-9E0CAB713238}"/>
              </a:ext>
            </a:extLst>
          </p:cNvPr>
          <p:cNvGraphicFramePr>
            <a:graphicFrameLocks noGrp="1"/>
          </p:cNvGraphicFramePr>
          <p:nvPr>
            <p:ph idx="1"/>
            <p:extLst>
              <p:ext uri="{D42A27DB-BD31-4B8C-83A1-F6EECF244321}">
                <p14:modId xmlns:p14="http://schemas.microsoft.com/office/powerpoint/2010/main" val="1620285413"/>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562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15EE852-24F1-4643-8082-AB45CFF2BA10}"/>
              </a:ext>
            </a:extLst>
          </p:cNvPr>
          <p:cNvSpPr>
            <a:spLocks noGrp="1"/>
          </p:cNvSpPr>
          <p:nvPr>
            <p:ph type="title"/>
          </p:nvPr>
        </p:nvSpPr>
        <p:spPr>
          <a:xfrm>
            <a:off x="673430" y="1305189"/>
            <a:ext cx="3565524" cy="1997855"/>
          </a:xfrm>
        </p:spPr>
        <p:txBody>
          <a:bodyPr vert="horz" wrap="square" lIns="0" tIns="0" rIns="0" bIns="0" rtlCol="0" anchor="b" anchorCtr="0">
            <a:normAutofit/>
          </a:bodyPr>
          <a:lstStyle/>
          <a:p>
            <a:r>
              <a:rPr lang="en-US" sz="3400" dirty="0"/>
              <a:t>Dialogue cannot exist without humility.</a:t>
            </a:r>
            <a:endParaRPr lang="en-US" sz="3400" kern="1200" dirty="0">
              <a:solidFill>
                <a:schemeClr val="tx1"/>
              </a:solidFill>
              <a:latin typeface="+mj-lt"/>
              <a:ea typeface="+mj-ea"/>
              <a:cs typeface="+mj-cs"/>
            </a:endParaRPr>
          </a:p>
        </p:txBody>
      </p:sp>
      <p:pic>
        <p:nvPicPr>
          <p:cNvPr id="3" name="Picture 2" descr="A picture containing colorful&#10;&#10;Description automatically generated">
            <a:extLst>
              <a:ext uri="{FF2B5EF4-FFF2-40B4-BE49-F238E27FC236}">
                <a16:creationId xmlns:a16="http://schemas.microsoft.com/office/drawing/2014/main" id="{96690884-3B3B-600D-186D-0D29768B1641}"/>
              </a:ext>
            </a:extLst>
          </p:cNvPr>
          <p:cNvPicPr>
            <a:picLocks noChangeAspect="1"/>
          </p:cNvPicPr>
          <p:nvPr/>
        </p:nvPicPr>
        <p:blipFill rotWithShape="1">
          <a:blip r:embed="rId2"/>
          <a:srcRect r="3" b="4003"/>
          <a:stretch/>
        </p:blipFill>
        <p:spPr>
          <a:xfrm>
            <a:off x="5588000"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
        <p:nvSpPr>
          <p:cNvPr id="21" name="Slide Number Placeholder 20">
            <a:extLst>
              <a:ext uri="{FF2B5EF4-FFF2-40B4-BE49-F238E27FC236}">
                <a16:creationId xmlns:a16="http://schemas.microsoft.com/office/drawing/2014/main" id="{1C563B34-DD53-4FB1-B8C2-8914E01C6365}"/>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6</a:t>
            </a:fld>
            <a:endParaRPr lang="en-US">
              <a:solidFill>
                <a:schemeClr val="tx1">
                  <a:alpha val="80000"/>
                </a:schemeClr>
              </a:solidFill>
            </a:endParaRPr>
          </a:p>
        </p:txBody>
      </p:sp>
      <p:sp>
        <p:nvSpPr>
          <p:cNvPr id="7" name="Content Placeholder 6">
            <a:extLst>
              <a:ext uri="{FF2B5EF4-FFF2-40B4-BE49-F238E27FC236}">
                <a16:creationId xmlns:a16="http://schemas.microsoft.com/office/drawing/2014/main" id="{86805EBA-73C2-CCB8-BF09-8F01BF637EF6}"/>
              </a:ext>
            </a:extLst>
          </p:cNvPr>
          <p:cNvSpPr>
            <a:spLocks noGrp="1"/>
          </p:cNvSpPr>
          <p:nvPr>
            <p:ph sz="quarter" idx="15"/>
          </p:nvPr>
        </p:nvSpPr>
        <p:spPr>
          <a:xfrm>
            <a:off x="673430" y="3432689"/>
            <a:ext cx="3565524" cy="2351087"/>
          </a:xfrm>
        </p:spPr>
        <p:txBody>
          <a:bodyPr/>
          <a:lstStyle/>
          <a:p>
            <a:r>
              <a:rPr lang="en-US" dirty="0"/>
              <a:t>Paulo Freire </a:t>
            </a:r>
          </a:p>
        </p:txBody>
      </p:sp>
    </p:spTree>
    <p:extLst>
      <p:ext uri="{BB962C8B-B14F-4D97-AF65-F5344CB8AC3E}">
        <p14:creationId xmlns:p14="http://schemas.microsoft.com/office/powerpoint/2010/main" val="189505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F962FF-CEDC-C584-5554-0324F2FC44B6}"/>
              </a:ext>
            </a:extLst>
          </p:cNvPr>
          <p:cNvSpPr>
            <a:spLocks noGrp="1"/>
          </p:cNvSpPr>
          <p:nvPr>
            <p:ph type="title"/>
          </p:nvPr>
        </p:nvSpPr>
        <p:spPr>
          <a:xfrm>
            <a:off x="372099" y="524288"/>
            <a:ext cx="4199841" cy="3496214"/>
          </a:xfrm>
        </p:spPr>
        <p:txBody>
          <a:bodyPr wrap="square" anchor="t">
            <a:normAutofit fontScale="90000"/>
          </a:bodyPr>
          <a:lstStyle/>
          <a:p>
            <a:r>
              <a:rPr lang="en-US" sz="4400" dirty="0"/>
              <a:t>Activity: Engage in Dialogue around Reimagining Inclusive Post Secondary Institutions</a:t>
            </a:r>
          </a:p>
        </p:txBody>
      </p:sp>
      <p:sp>
        <p:nvSpPr>
          <p:cNvPr id="3" name="Content Placeholder 2">
            <a:extLst>
              <a:ext uri="{FF2B5EF4-FFF2-40B4-BE49-F238E27FC236}">
                <a16:creationId xmlns:a16="http://schemas.microsoft.com/office/drawing/2014/main" id="{4C97D857-5627-AF43-48F8-01DD84D3FE2C}"/>
              </a:ext>
            </a:extLst>
          </p:cNvPr>
          <p:cNvSpPr>
            <a:spLocks noGrp="1"/>
          </p:cNvSpPr>
          <p:nvPr>
            <p:ph idx="1"/>
          </p:nvPr>
        </p:nvSpPr>
        <p:spPr>
          <a:xfrm>
            <a:off x="4944039" y="524289"/>
            <a:ext cx="6010614" cy="5428412"/>
          </a:xfrm>
        </p:spPr>
        <p:txBody>
          <a:bodyPr anchor="t">
            <a:normAutofit/>
          </a:bodyPr>
          <a:lstStyle/>
          <a:p>
            <a:r>
              <a:rPr lang="en-US" sz="2400" dirty="0"/>
              <a:t>Consider: </a:t>
            </a:r>
          </a:p>
          <a:p>
            <a:pPr lvl="1"/>
            <a:r>
              <a:rPr lang="en-US" sz="2400" dirty="0"/>
              <a:t>How would we teach, how would we learn? </a:t>
            </a:r>
          </a:p>
          <a:p>
            <a:pPr lvl="1"/>
            <a:r>
              <a:rPr lang="en-US" sz="2400" dirty="0"/>
              <a:t>How would we govern? </a:t>
            </a:r>
          </a:p>
          <a:p>
            <a:pPr lvl="1"/>
            <a:r>
              <a:rPr lang="en-US" sz="2400" dirty="0"/>
              <a:t>How would the space be designed? </a:t>
            </a:r>
          </a:p>
          <a:p>
            <a:pPr lvl="1"/>
            <a:r>
              <a:rPr lang="en-US" sz="2400" dirty="0"/>
              <a:t>Would your role exist? </a:t>
            </a:r>
          </a:p>
          <a:p>
            <a:pPr lvl="1"/>
            <a:r>
              <a:rPr lang="en-US" sz="2400" dirty="0"/>
              <a:t>The Inclusive Post- secondary Education Benchmarks </a:t>
            </a:r>
          </a:p>
          <a:p>
            <a:pPr marL="0" indent="0">
              <a:buNone/>
            </a:pPr>
            <a:endParaRPr lang="en-US" sz="1600" dirty="0"/>
          </a:p>
        </p:txBody>
      </p:sp>
      <p:sp>
        <p:nvSpPr>
          <p:cNvPr id="13" name="Freeform: Shape 12">
            <a:extLst>
              <a:ext uri="{FF2B5EF4-FFF2-40B4-BE49-F238E27FC236}">
                <a16:creationId xmlns:a16="http://schemas.microsoft.com/office/drawing/2014/main" id="{D3262674-A504-4C90-BBBB-94D20F92A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4653" y="4120355"/>
            <a:ext cx="1237347" cy="1972470"/>
          </a:xfrm>
          <a:custGeom>
            <a:avLst/>
            <a:gdLst>
              <a:gd name="connsiteX0" fmla="*/ 986235 w 1237347"/>
              <a:gd name="connsiteY0" fmla="*/ 0 h 1972470"/>
              <a:gd name="connsiteX1" fmla="*/ 1184996 w 1237347"/>
              <a:gd name="connsiteY1" fmla="*/ 20037 h 1972470"/>
              <a:gd name="connsiteX2" fmla="*/ 1237347 w 1237347"/>
              <a:gd name="connsiteY2" fmla="*/ 33498 h 1972470"/>
              <a:gd name="connsiteX3" fmla="*/ 1237347 w 1237347"/>
              <a:gd name="connsiteY3" fmla="*/ 1938973 h 1972470"/>
              <a:gd name="connsiteX4" fmla="*/ 1184996 w 1237347"/>
              <a:gd name="connsiteY4" fmla="*/ 1952433 h 1972470"/>
              <a:gd name="connsiteX5" fmla="*/ 986235 w 1237347"/>
              <a:gd name="connsiteY5" fmla="*/ 1972470 h 1972470"/>
              <a:gd name="connsiteX6" fmla="*/ 0 w 1237347"/>
              <a:gd name="connsiteY6" fmla="*/ 986235 h 1972470"/>
              <a:gd name="connsiteX7" fmla="*/ 986235 w 1237347"/>
              <a:gd name="connsiteY7" fmla="*/ 0 h 197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7347" h="1972470">
                <a:moveTo>
                  <a:pt x="986235" y="0"/>
                </a:moveTo>
                <a:cubicBezTo>
                  <a:pt x="1054320" y="0"/>
                  <a:pt x="1120794" y="6899"/>
                  <a:pt x="1184996" y="20037"/>
                </a:cubicBezTo>
                <a:lnTo>
                  <a:pt x="1237347" y="33498"/>
                </a:lnTo>
                <a:lnTo>
                  <a:pt x="1237347" y="1938973"/>
                </a:lnTo>
                <a:lnTo>
                  <a:pt x="1184996" y="1952433"/>
                </a:lnTo>
                <a:cubicBezTo>
                  <a:pt x="1120794" y="1965571"/>
                  <a:pt x="1054320" y="1972470"/>
                  <a:pt x="986235" y="1972470"/>
                </a:cubicBezTo>
                <a:cubicBezTo>
                  <a:pt x="441552" y="1972470"/>
                  <a:pt x="0" y="1530918"/>
                  <a:pt x="0" y="986235"/>
                </a:cubicBezTo>
                <a:cubicBezTo>
                  <a:pt x="0" y="441552"/>
                  <a:pt x="441552" y="0"/>
                  <a:pt x="986235"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508000" dist="76200" dir="15480000">
              <a:schemeClr val="accent1">
                <a:lumMod val="60000"/>
                <a:lumOff val="40000"/>
                <a:alpha val="6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 name="Slide Number Placeholder 5">
            <a:extLst>
              <a:ext uri="{FF2B5EF4-FFF2-40B4-BE49-F238E27FC236}">
                <a16:creationId xmlns:a16="http://schemas.microsoft.com/office/drawing/2014/main" id="{D3133562-66FE-0308-711C-E13220DF2400}"/>
              </a:ext>
            </a:extLst>
          </p:cNvPr>
          <p:cNvSpPr>
            <a:spLocks noGrp="1"/>
          </p:cNvSpPr>
          <p:nvPr>
            <p:ph type="sldNum" sz="quarter" idx="12"/>
          </p:nvPr>
        </p:nvSpPr>
        <p:spPr>
          <a:xfrm>
            <a:off x="9948863" y="6507212"/>
            <a:ext cx="1692274" cy="153888"/>
          </a:xfrm>
        </p:spPr>
        <p:txBody>
          <a:bodyPr>
            <a:normAutofit/>
          </a:bodyPr>
          <a:lstStyle/>
          <a:p>
            <a:pPr>
              <a:spcAft>
                <a:spcPts val="600"/>
              </a:spcAft>
            </a:pPr>
            <a:fld id="{DBA1B0FB-D917-4C8C-928F-313BD683BF39}" type="slidenum">
              <a:rPr lang="en-US" smtClean="0"/>
              <a:pPr>
                <a:spcAft>
                  <a:spcPts val="600"/>
                </a:spcAft>
              </a:pPr>
              <a:t>7</a:t>
            </a:fld>
            <a:endParaRPr lang="en-US"/>
          </a:p>
        </p:txBody>
      </p:sp>
    </p:spTree>
    <p:extLst>
      <p:ext uri="{BB962C8B-B14F-4D97-AF65-F5344CB8AC3E}">
        <p14:creationId xmlns:p14="http://schemas.microsoft.com/office/powerpoint/2010/main" val="270971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2">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127F90-A2D6-0305-ED2D-7A0105754AF3}"/>
              </a:ext>
            </a:extLst>
          </p:cNvPr>
          <p:cNvSpPr>
            <a:spLocks noGrp="1"/>
          </p:cNvSpPr>
          <p:nvPr>
            <p:ph type="title"/>
          </p:nvPr>
        </p:nvSpPr>
        <p:spPr>
          <a:xfrm>
            <a:off x="550863" y="549276"/>
            <a:ext cx="5437185" cy="1362856"/>
          </a:xfrm>
        </p:spPr>
        <p:txBody>
          <a:bodyPr wrap="square" anchor="b">
            <a:normAutofit/>
          </a:bodyPr>
          <a:lstStyle/>
          <a:p>
            <a:r>
              <a:rPr lang="en-US" dirty="0"/>
              <a:t>Before you go into groups: </a:t>
            </a:r>
          </a:p>
        </p:txBody>
      </p:sp>
      <p:sp>
        <p:nvSpPr>
          <p:cNvPr id="3" name="Content Placeholder 2">
            <a:extLst>
              <a:ext uri="{FF2B5EF4-FFF2-40B4-BE49-F238E27FC236}">
                <a16:creationId xmlns:a16="http://schemas.microsoft.com/office/drawing/2014/main" id="{CDB9A615-F902-1AFD-9B52-40EED62FBECD}"/>
              </a:ext>
            </a:extLst>
          </p:cNvPr>
          <p:cNvSpPr>
            <a:spLocks noGrp="1"/>
          </p:cNvSpPr>
          <p:nvPr>
            <p:ph idx="1"/>
          </p:nvPr>
        </p:nvSpPr>
        <p:spPr>
          <a:xfrm>
            <a:off x="550863" y="2066020"/>
            <a:ext cx="5437187" cy="4026805"/>
          </a:xfrm>
        </p:spPr>
        <p:txBody>
          <a:bodyPr anchor="t">
            <a:normAutofit lnSpcReduction="10000"/>
          </a:bodyPr>
          <a:lstStyle/>
          <a:p>
            <a:pPr marL="0" indent="0">
              <a:lnSpc>
                <a:spcPct val="100000"/>
              </a:lnSpc>
              <a:buNone/>
            </a:pPr>
            <a:endParaRPr lang="en-US" sz="2400" dirty="0"/>
          </a:p>
          <a:p>
            <a:pPr>
              <a:lnSpc>
                <a:spcPct val="100000"/>
              </a:lnSpc>
            </a:pPr>
            <a:r>
              <a:rPr lang="en-US" sz="2400" dirty="0"/>
              <a:t>Select a notetaker, who will report back </a:t>
            </a:r>
          </a:p>
          <a:p>
            <a:pPr>
              <a:lnSpc>
                <a:spcPct val="100000"/>
              </a:lnSpc>
            </a:pPr>
            <a:r>
              <a:rPr lang="en-US" sz="2400" dirty="0"/>
              <a:t>Suggestion: Select a host, who can help facilitate, share the space</a:t>
            </a:r>
          </a:p>
          <a:p>
            <a:pPr>
              <a:lnSpc>
                <a:spcPct val="100000"/>
              </a:lnSpc>
            </a:pPr>
            <a:r>
              <a:rPr lang="en-US" sz="2400" dirty="0"/>
              <a:t>20 minutes in dialogue </a:t>
            </a:r>
          </a:p>
          <a:p>
            <a:pPr>
              <a:lnSpc>
                <a:spcPct val="100000"/>
              </a:lnSpc>
            </a:pPr>
            <a:r>
              <a:rPr lang="en-US" sz="2400" dirty="0"/>
              <a:t>1 minutes for each group to report back on the </a:t>
            </a:r>
            <a:r>
              <a:rPr lang="en-US" sz="2400" i="1" dirty="0"/>
              <a:t>generative themes </a:t>
            </a:r>
            <a:r>
              <a:rPr lang="en-US" sz="2400" dirty="0"/>
              <a:t>from your dialogue (generate passion for change, and there is agreement) </a:t>
            </a:r>
          </a:p>
          <a:p>
            <a:pPr>
              <a:lnSpc>
                <a:spcPct val="100000"/>
              </a:lnSpc>
            </a:pPr>
            <a:endParaRPr lang="en-US" sz="1700" dirty="0"/>
          </a:p>
          <a:p>
            <a:pPr>
              <a:lnSpc>
                <a:spcPct val="100000"/>
              </a:lnSpc>
            </a:pPr>
            <a:endParaRPr lang="en-US" sz="1700" dirty="0"/>
          </a:p>
        </p:txBody>
      </p:sp>
      <p:pic>
        <p:nvPicPr>
          <p:cNvPr id="10" name="Graphic 9" descr="Customer Review">
            <a:extLst>
              <a:ext uri="{FF2B5EF4-FFF2-40B4-BE49-F238E27FC236}">
                <a16:creationId xmlns:a16="http://schemas.microsoft.com/office/drawing/2014/main" id="{808E1B0D-B271-8AE8-3932-EC26EC8023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24675" y="1072039"/>
            <a:ext cx="4713922" cy="4713922"/>
          </a:xfrm>
          <a:custGeom>
            <a:avLst/>
            <a:gdLst/>
            <a:ahLst/>
            <a:cxnLst/>
            <a:rect l="l" t="t" r="r" b="b"/>
            <a:pathLst>
              <a:path w="4713922" h="5759450">
                <a:moveTo>
                  <a:pt x="0" y="0"/>
                </a:moveTo>
                <a:lnTo>
                  <a:pt x="4713922" y="0"/>
                </a:lnTo>
                <a:lnTo>
                  <a:pt x="4713922" y="5759450"/>
                </a:lnTo>
                <a:lnTo>
                  <a:pt x="0" y="5759450"/>
                </a:lnTo>
                <a:close/>
              </a:path>
            </a:pathLst>
          </a:custGeom>
        </p:spPr>
      </p:pic>
      <p:sp>
        <p:nvSpPr>
          <p:cNvPr id="6" name="Slide Number Placeholder 5">
            <a:extLst>
              <a:ext uri="{FF2B5EF4-FFF2-40B4-BE49-F238E27FC236}">
                <a16:creationId xmlns:a16="http://schemas.microsoft.com/office/drawing/2014/main" id="{F8EE09C5-1947-E110-7A76-C6AFA0104596}"/>
              </a:ext>
            </a:extLst>
          </p:cNvPr>
          <p:cNvSpPr>
            <a:spLocks noGrp="1"/>
          </p:cNvSpPr>
          <p:nvPr>
            <p:ph type="sldNum" sz="quarter" idx="12"/>
          </p:nvPr>
        </p:nvSpPr>
        <p:spPr>
          <a:xfrm>
            <a:off x="9948863" y="6507212"/>
            <a:ext cx="1692274" cy="153888"/>
          </a:xfrm>
        </p:spPr>
        <p:txBody>
          <a:bodyPr>
            <a:normAutofit/>
          </a:bodyPr>
          <a:lstStyle/>
          <a:p>
            <a:pPr>
              <a:spcAft>
                <a:spcPts val="600"/>
              </a:spcAft>
            </a:pPr>
            <a:fld id="{DBA1B0FB-D917-4C8C-928F-313BD683BF39}" type="slidenum">
              <a:rPr lang="en-US" smtClean="0"/>
              <a:pPr>
                <a:spcAft>
                  <a:spcPts val="600"/>
                </a:spcAft>
              </a:pPr>
              <a:t>8</a:t>
            </a:fld>
            <a:endParaRPr lang="en-US"/>
          </a:p>
        </p:txBody>
      </p:sp>
    </p:spTree>
    <p:extLst>
      <p:ext uri="{BB962C8B-B14F-4D97-AF65-F5344CB8AC3E}">
        <p14:creationId xmlns:p14="http://schemas.microsoft.com/office/powerpoint/2010/main" val="82697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9376-377A-BA02-0009-36829F3F3E18}"/>
              </a:ext>
            </a:extLst>
          </p:cNvPr>
          <p:cNvSpPr>
            <a:spLocks noGrp="1"/>
          </p:cNvSpPr>
          <p:nvPr>
            <p:ph type="title"/>
          </p:nvPr>
        </p:nvSpPr>
        <p:spPr>
          <a:xfrm>
            <a:off x="550863" y="549275"/>
            <a:ext cx="3565525" cy="5543549"/>
          </a:xfrm>
        </p:spPr>
        <p:txBody>
          <a:bodyPr wrap="square" anchor="ctr">
            <a:normAutofit/>
          </a:bodyPr>
          <a:lstStyle/>
          <a:p>
            <a:r>
              <a:rPr lang="en-US" dirty="0"/>
              <a:t>Praxis </a:t>
            </a:r>
            <a:r>
              <a:rPr lang="en-US"/>
              <a:t>– </a:t>
            </a:r>
            <a:r>
              <a:rPr lang="en-US" i="1"/>
              <a:t>the unity of theory and practice, reflection and action </a:t>
            </a:r>
            <a:endParaRPr lang="en-US" i="1" dirty="0"/>
          </a:p>
        </p:txBody>
      </p:sp>
      <p:sp>
        <p:nvSpPr>
          <p:cNvPr id="17" name="Rectangle 13">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27219612-94AE-5ED0-CCB7-6AF4A806787F}"/>
              </a:ext>
            </a:extLst>
          </p:cNvPr>
          <p:cNvSpPr>
            <a:spLocks noGrp="1"/>
          </p:cNvSpPr>
          <p:nvPr>
            <p:ph type="dt" sz="half" idx="10"/>
          </p:nvPr>
        </p:nvSpPr>
        <p:spPr>
          <a:xfrm>
            <a:off x="550863" y="6507212"/>
            <a:ext cx="2628900" cy="153888"/>
          </a:xfrm>
        </p:spPr>
        <p:txBody>
          <a:bodyPr>
            <a:normAutofit/>
          </a:bodyPr>
          <a:lstStyle/>
          <a:p>
            <a:pPr>
              <a:spcAft>
                <a:spcPts val="600"/>
              </a:spcAft>
            </a:pPr>
            <a:r>
              <a:rPr lang="en-US"/>
              <a:t>Tuesday, February 2, 20XX</a:t>
            </a:r>
          </a:p>
        </p:txBody>
      </p:sp>
      <p:sp>
        <p:nvSpPr>
          <p:cNvPr id="5" name="Footer Placeholder 4">
            <a:extLst>
              <a:ext uri="{FF2B5EF4-FFF2-40B4-BE49-F238E27FC236}">
                <a16:creationId xmlns:a16="http://schemas.microsoft.com/office/drawing/2014/main" id="{9820089E-A00F-E63D-4C04-FC9D84AA6B6E}"/>
              </a:ext>
            </a:extLst>
          </p:cNvPr>
          <p:cNvSpPr>
            <a:spLocks noGrp="1"/>
          </p:cNvSpPr>
          <p:nvPr>
            <p:ph type="ftr" sz="quarter" idx="11"/>
          </p:nvPr>
        </p:nvSpPr>
        <p:spPr>
          <a:xfrm>
            <a:off x="3359150" y="6507212"/>
            <a:ext cx="6379210" cy="153888"/>
          </a:xfrm>
        </p:spPr>
        <p:txBody>
          <a:bodyPr>
            <a:normAutofit/>
          </a:bodyPr>
          <a:lstStyle/>
          <a:p>
            <a:pPr>
              <a:spcAft>
                <a:spcPts val="600"/>
              </a:spcAft>
            </a:pPr>
            <a:r>
              <a:rPr lang="en-US"/>
              <a:t>Sample Footer Text</a:t>
            </a:r>
          </a:p>
        </p:txBody>
      </p:sp>
      <p:sp>
        <p:nvSpPr>
          <p:cNvPr id="6" name="Slide Number Placeholder 5">
            <a:extLst>
              <a:ext uri="{FF2B5EF4-FFF2-40B4-BE49-F238E27FC236}">
                <a16:creationId xmlns:a16="http://schemas.microsoft.com/office/drawing/2014/main" id="{8AABBA3F-8CD9-6977-039C-7B1D79106C17}"/>
              </a:ext>
            </a:extLst>
          </p:cNvPr>
          <p:cNvSpPr>
            <a:spLocks noGrp="1"/>
          </p:cNvSpPr>
          <p:nvPr>
            <p:ph type="sldNum" sz="quarter" idx="12"/>
          </p:nvPr>
        </p:nvSpPr>
        <p:spPr>
          <a:xfrm>
            <a:off x="9948863" y="6507212"/>
            <a:ext cx="1692274" cy="153888"/>
          </a:xfrm>
        </p:spPr>
        <p:txBody>
          <a:bodyPr>
            <a:normAutofit/>
          </a:bodyPr>
          <a:lstStyle/>
          <a:p>
            <a:pPr>
              <a:spcAft>
                <a:spcPts val="600"/>
              </a:spcAft>
            </a:pPr>
            <a:fld id="{DBA1B0FB-D917-4C8C-928F-313BD683BF39}" type="slidenum">
              <a:rPr lang="en-US" smtClean="0"/>
              <a:pPr>
                <a:spcAft>
                  <a:spcPts val="600"/>
                </a:spcAft>
              </a:pPr>
              <a:t>9</a:t>
            </a:fld>
            <a:endParaRPr lang="en-US"/>
          </a:p>
        </p:txBody>
      </p:sp>
      <p:graphicFrame>
        <p:nvGraphicFramePr>
          <p:cNvPr id="18" name="Content Placeholder 2">
            <a:extLst>
              <a:ext uri="{FF2B5EF4-FFF2-40B4-BE49-F238E27FC236}">
                <a16:creationId xmlns:a16="http://schemas.microsoft.com/office/drawing/2014/main" id="{93C9DF54-2148-26B8-042F-209D8C04B985}"/>
              </a:ext>
            </a:extLst>
          </p:cNvPr>
          <p:cNvGraphicFramePr>
            <a:graphicFrameLocks noGrp="1"/>
          </p:cNvGraphicFramePr>
          <p:nvPr>
            <p:ph idx="1"/>
            <p:extLst>
              <p:ext uri="{D42A27DB-BD31-4B8C-83A1-F6EECF244321}">
                <p14:modId xmlns:p14="http://schemas.microsoft.com/office/powerpoint/2010/main" val="4171369054"/>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4853774"/>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{882CA6BA-DA9F-486B-838E-14552BEA8BAB}tf33713516_win32</Template>
  <TotalTime>1562</TotalTime>
  <Words>1010</Words>
  <Application>Microsoft Office PowerPoint</Application>
  <PresentationFormat>Widescreen</PresentationFormat>
  <Paragraphs>82</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Walbaum Display</vt:lpstr>
      <vt:lpstr>Wingdings</vt:lpstr>
      <vt:lpstr>3DFloatVTI</vt:lpstr>
      <vt:lpstr>Education does not transform the world. Education changes People. People change the world.</vt:lpstr>
      <vt:lpstr>Creating Spaces for Social Transformation: Paulo Freire and Inclusive  Post-secondary  Education  </vt:lpstr>
      <vt:lpstr>Agenda</vt:lpstr>
      <vt:lpstr>Paulo Freire 101</vt:lpstr>
      <vt:lpstr>More on Freirean  Dialogue: </vt:lpstr>
      <vt:lpstr>Dialogue cannot exist without humility.</vt:lpstr>
      <vt:lpstr>Activity: Engage in Dialogue around Reimagining Inclusive Post Secondary Institutions</vt:lpstr>
      <vt:lpstr>Before you go into groups: </vt:lpstr>
      <vt:lpstr>Praxis – the unity of theory and practice, reflection and action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does not transform the world. Education changes People. People change the world.</dc:title>
  <dc:creator>Mary Sweatman</dc:creator>
  <cp:lastModifiedBy>Mary Sweatman</cp:lastModifiedBy>
  <cp:revision>3</cp:revision>
  <dcterms:created xsi:type="dcterms:W3CDTF">2022-05-04T14:21:46Z</dcterms:created>
  <dcterms:modified xsi:type="dcterms:W3CDTF">2022-05-05T16:24:02Z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